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341" r:id="rId3"/>
    <p:sldId id="344" r:id="rId4"/>
    <p:sldId id="343"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40" r:id="rId35"/>
    <p:sldId id="310"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fiTgkCt7pDSRiFMJTvgKA==" hashData="fCCTCsKYr9i+g/8HT8tdkIUlN4qgontvnawQLuI4UL5K7sBL+6s7QNnIB+ljEUT2nagPxI+z3mkpjZDG/UNry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8E"/>
    <a:srgbClr val="01428E"/>
    <a:srgbClr val="FFFFFF"/>
    <a:srgbClr val="7E7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9" autoAdjust="0"/>
    <p:restoredTop sz="79862" autoAdjust="0"/>
  </p:normalViewPr>
  <p:slideViewPr>
    <p:cSldViewPr snapToGrid="0">
      <p:cViewPr varScale="1">
        <p:scale>
          <a:sx n="76" d="100"/>
          <a:sy n="76" d="100"/>
        </p:scale>
        <p:origin x="108" y="3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r>
              <a:rPr lang="en-US" dirty="0" smtClean="0"/>
              <a:t>11/21/2014</a:t>
            </a:r>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4203F768-A0BE-430B-B193-FAB63BEC419E}" type="slidenum">
              <a:rPr lang="en-US" smtClean="0"/>
              <a:t>‹#›</a:t>
            </a:fld>
            <a:endParaRPr lang="en-US" dirty="0"/>
          </a:p>
        </p:txBody>
      </p:sp>
    </p:spTree>
    <p:extLst>
      <p:ext uri="{BB962C8B-B14F-4D97-AF65-F5344CB8AC3E}">
        <p14:creationId xmlns:p14="http://schemas.microsoft.com/office/powerpoint/2010/main" val="166505717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r>
              <a:rPr lang="en-US" dirty="0" smtClean="0"/>
              <a:t>11/21/2014</a:t>
            </a:r>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37A33F19-6584-47A2-B252-8629AF65E51F}" type="slidenum">
              <a:rPr lang="en-US" smtClean="0"/>
              <a:t>‹#›</a:t>
            </a:fld>
            <a:endParaRPr lang="en-US" dirty="0"/>
          </a:p>
        </p:txBody>
      </p:sp>
    </p:spTree>
    <p:extLst>
      <p:ext uri="{BB962C8B-B14F-4D97-AF65-F5344CB8AC3E}">
        <p14:creationId xmlns:p14="http://schemas.microsoft.com/office/powerpoint/2010/main" val="13169667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33F19-6584-47A2-B252-8629AF65E51F}" type="slidenum">
              <a:rPr lang="en-US" smtClean="0"/>
              <a:t>1</a:t>
            </a:fld>
            <a:endParaRPr lang="en-US" dirty="0"/>
          </a:p>
        </p:txBody>
      </p:sp>
      <p:sp>
        <p:nvSpPr>
          <p:cNvPr id="5" name="Date Placeholder 4"/>
          <p:cNvSpPr>
            <a:spLocks noGrp="1"/>
          </p:cNvSpPr>
          <p:nvPr>
            <p:ph type="dt" idx="11"/>
          </p:nvPr>
        </p:nvSpPr>
        <p:spPr/>
        <p:txBody>
          <a:bodyPr/>
          <a:lstStyle/>
          <a:p>
            <a:r>
              <a:rPr lang="en-US" dirty="0" smtClean="0"/>
              <a:t>11/21/2014</a:t>
            </a:r>
            <a:endParaRPr lang="en-US" dirty="0"/>
          </a:p>
        </p:txBody>
      </p:sp>
    </p:spTree>
    <p:extLst>
      <p:ext uri="{BB962C8B-B14F-4D97-AF65-F5344CB8AC3E}">
        <p14:creationId xmlns:p14="http://schemas.microsoft.com/office/powerpoint/2010/main" val="293131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How can a structure once again be both beautiful and efficient/economic? We need to look at the idea of Structural Art. </a:t>
            </a:r>
          </a:p>
          <a:p>
            <a:pPr marL="171450" indent="-171450">
              <a:buFont typeface="Arial" panose="020B0604020202020204" pitchFamily="34" charset="0"/>
              <a:buChar char="•"/>
            </a:pPr>
            <a:r>
              <a:rPr lang="en-US" dirty="0" smtClean="0"/>
              <a:t>The</a:t>
            </a:r>
            <a:r>
              <a:rPr lang="en-US" baseline="0" dirty="0" smtClean="0"/>
              <a:t> disciplines of structural art are efficiency and economy but it must also consider the creation of a more visually appealing environment</a:t>
            </a:r>
          </a:p>
          <a:p>
            <a:pPr marL="171450" indent="-171450">
              <a:buFont typeface="Arial" panose="020B0604020202020204" pitchFamily="34" charset="0"/>
              <a:buChar char="•"/>
            </a:pPr>
            <a:r>
              <a:rPr lang="en-US" baseline="0" dirty="0" smtClean="0"/>
              <a:t>Structural art is the idea that engineering (typically seen to lie in the intersection between efficiency and economy) can also be elegant </a:t>
            </a:r>
            <a:r>
              <a:rPr lang="en-US" baseline="0" dirty="0" smtClean="0">
                <a:sym typeface="Wingdings" panose="05000000000000000000" pitchFamily="2" charset="2"/>
              </a:rPr>
              <a:t> giving us Engineering Elegance</a:t>
            </a: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10</a:t>
            </a:fld>
            <a:endParaRPr lang="en-US" dirty="0"/>
          </a:p>
        </p:txBody>
      </p:sp>
    </p:spTree>
    <p:extLst>
      <p:ext uri="{BB962C8B-B14F-4D97-AF65-F5344CB8AC3E}">
        <p14:creationId xmlns:p14="http://schemas.microsoft.com/office/powerpoint/2010/main" val="274770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modern</a:t>
            </a:r>
            <a:r>
              <a:rPr lang="en-US" baseline="0" dirty="0" smtClean="0"/>
              <a:t> conception is that Engineering cannot be Elegant</a:t>
            </a:r>
            <a:endParaRPr lang="en-US" dirty="0" smtClean="0"/>
          </a:p>
          <a:p>
            <a:pPr marL="171450" indent="-171450">
              <a:buFont typeface="Arial" panose="020B0604020202020204" pitchFamily="34" charset="0"/>
              <a:buChar char="•"/>
            </a:pPr>
            <a:r>
              <a:rPr lang="en-US" dirty="0" smtClean="0"/>
              <a:t>The</a:t>
            </a:r>
            <a:r>
              <a:rPr lang="en-US" baseline="0" dirty="0" smtClean="0"/>
              <a:t> problem with the loss in this concept of Engineering Elegance begins with a few false definitions; first being of engineering and science</a:t>
            </a:r>
          </a:p>
          <a:p>
            <a:pPr marL="171450" indent="-171450">
              <a:buFont typeface="Arial" panose="020B0604020202020204" pitchFamily="34" charset="0"/>
              <a:buChar char="•"/>
            </a:pPr>
            <a:r>
              <a:rPr lang="en-US" baseline="0" dirty="0" smtClean="0"/>
              <a:t>False view:  “The honor of creative genius and the precedence in innovation belong to the scientist; the engineer is merely the technician, following orders from above.”</a:t>
            </a:r>
          </a:p>
          <a:p>
            <a:pPr marL="628650" lvl="1" indent="-171450">
              <a:buFont typeface="Arial" panose="020B0604020202020204" pitchFamily="34" charset="0"/>
              <a:buChar char="•"/>
            </a:pPr>
            <a:r>
              <a:rPr lang="en-US" baseline="0" dirty="0" smtClean="0"/>
              <a:t>Scientist is seen as coming before the engineer</a:t>
            </a:r>
          </a:p>
          <a:p>
            <a:pPr marL="628650" lvl="1" indent="-171450">
              <a:buFont typeface="Arial" panose="020B0604020202020204" pitchFamily="34" charset="0"/>
              <a:buChar char="•"/>
            </a:pPr>
            <a:r>
              <a:rPr lang="en-US" baseline="0" dirty="0" smtClean="0"/>
              <a:t>Scientist innovates based on nature and tells the engineer what to do</a:t>
            </a:r>
          </a:p>
          <a:p>
            <a:pPr marL="628650" lvl="1" indent="-171450">
              <a:buFont typeface="Arial" panose="020B0604020202020204" pitchFamily="34" charset="0"/>
              <a:buChar char="•"/>
            </a:pPr>
            <a:r>
              <a:rPr lang="en-US" baseline="0" dirty="0" smtClean="0"/>
              <a:t>Led to calling engineering </a:t>
            </a:r>
            <a:r>
              <a:rPr lang="en-US" baseline="0" dirty="0" smtClean="0">
                <a:sym typeface="Wingdings" panose="05000000000000000000" pitchFamily="2" charset="2"/>
              </a:rPr>
              <a:t>= </a:t>
            </a:r>
            <a:r>
              <a:rPr lang="en-US" baseline="0" dirty="0" smtClean="0"/>
              <a:t>“Applied Science”</a:t>
            </a:r>
          </a:p>
          <a:p>
            <a:pPr marL="628650" lvl="1" indent="-171450">
              <a:buFont typeface="Arial" panose="020B0604020202020204" pitchFamily="34" charset="0"/>
              <a:buChar char="•"/>
            </a:pPr>
            <a:r>
              <a:rPr lang="en-US" baseline="0" dirty="0" smtClean="0"/>
              <a:t>These ideas also led to the creation of the National Science Foundation by President Truman in the 1950’s, which showed the government’s support of “science” and not necessarily engineering.</a:t>
            </a:r>
          </a:p>
          <a:p>
            <a:pPr marL="171450" lvl="0" indent="-171450">
              <a:buFont typeface="Arial" panose="020B0604020202020204" pitchFamily="34" charset="0"/>
              <a:buChar char="•"/>
            </a:pPr>
            <a:r>
              <a:rPr lang="en-US" dirty="0" smtClean="0"/>
              <a:t>A better view is shown on the right</a:t>
            </a:r>
          </a:p>
          <a:p>
            <a:pPr marL="628650" lvl="1" indent="-171450">
              <a:buFont typeface="Arial" panose="020B0604020202020204" pitchFamily="34" charset="0"/>
              <a:buChar char="•"/>
            </a:pPr>
            <a:r>
              <a:rPr lang="en-US" dirty="0" smtClean="0"/>
              <a:t>Engineering (or technology) is the making of things that did not</a:t>
            </a:r>
            <a:r>
              <a:rPr lang="en-US" baseline="0" dirty="0" smtClean="0"/>
              <a:t> previously exist</a:t>
            </a:r>
          </a:p>
          <a:p>
            <a:pPr marL="628650" lvl="1" indent="-171450">
              <a:buFont typeface="Arial" panose="020B0604020202020204" pitchFamily="34" charset="0"/>
              <a:buChar char="•"/>
            </a:pPr>
            <a:r>
              <a:rPr lang="en-US" baseline="0" dirty="0" smtClean="0"/>
              <a:t>Science is the discovery of things that have long existed</a:t>
            </a:r>
          </a:p>
          <a:p>
            <a:pPr marL="628650" lvl="1" indent="-171450">
              <a:buFont typeface="Arial" panose="020B0604020202020204" pitchFamily="34" charset="0"/>
              <a:buChar char="•"/>
            </a:pPr>
            <a:r>
              <a:rPr lang="en-US" baseline="0" dirty="0" smtClean="0"/>
              <a:t>Science and technology are parallel activities</a:t>
            </a:r>
          </a:p>
          <a:p>
            <a:pPr marL="628650" lvl="1" indent="-171450">
              <a:buFont typeface="Arial" panose="020B0604020202020204" pitchFamily="34" charset="0"/>
              <a:buChar char="•"/>
            </a:pPr>
            <a:r>
              <a:rPr lang="en-US" baseline="0" dirty="0" smtClean="0"/>
              <a:t>Each one at times draws from the other, but more often they develop independently</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11</a:t>
            </a:fld>
            <a:endParaRPr lang="en-US" dirty="0"/>
          </a:p>
        </p:txBody>
      </p:sp>
    </p:spTree>
    <p:extLst>
      <p:ext uri="{BB962C8B-B14F-4D97-AF65-F5344CB8AC3E}">
        <p14:creationId xmlns:p14="http://schemas.microsoft.com/office/powerpoint/2010/main" val="390785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Another false definition</a:t>
            </a:r>
            <a:r>
              <a:rPr lang="en-US" baseline="0" dirty="0" smtClean="0"/>
              <a:t> has developed for structures, machines, and technology.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Where is technology involved?</a:t>
            </a:r>
            <a:endParaRPr lang="en-US" baseline="0" dirty="0" smtClean="0"/>
          </a:p>
          <a:p>
            <a:pPr marL="171450" indent="-171450">
              <a:buFont typeface="Arial" panose="020B0604020202020204" pitchFamily="34" charset="0"/>
              <a:buChar char="•"/>
            </a:pPr>
            <a:r>
              <a:rPr lang="en-US" baseline="0" dirty="0" smtClean="0"/>
              <a:t>A poor definition to this question is that:  Technology only involves machines</a:t>
            </a:r>
          </a:p>
          <a:p>
            <a:pPr marL="628650" lvl="1" indent="-171450">
              <a:buFont typeface="Arial" panose="020B0604020202020204" pitchFamily="34" charset="0"/>
              <a:buChar char="•"/>
            </a:pPr>
            <a:r>
              <a:rPr lang="en-US" baseline="0" dirty="0" smtClean="0"/>
              <a:t>With this definition, advances in technology are only made through advances in machines</a:t>
            </a:r>
            <a:endParaRPr lang="en-US" dirty="0" smtClean="0"/>
          </a:p>
          <a:p>
            <a:pPr marL="171450" indent="-171450">
              <a:buFont typeface="Arial" panose="020B0604020202020204" pitchFamily="34" charset="0"/>
              <a:buChar char="•"/>
            </a:pPr>
            <a:r>
              <a:rPr lang="en-US" dirty="0" smtClean="0"/>
              <a:t>A better view is that there are two realms of technology:  structures and machines</a:t>
            </a:r>
          </a:p>
          <a:p>
            <a:pPr marL="171450" indent="-171450">
              <a:buFont typeface="Arial" panose="020B0604020202020204" pitchFamily="34" charset="0"/>
              <a:buChar char="•"/>
            </a:pPr>
            <a:r>
              <a:rPr lang="en-US" dirty="0" smtClean="0"/>
              <a:t>Structures are static, local, permanent works that stand for continuity, tradition, and protection of society</a:t>
            </a:r>
          </a:p>
          <a:p>
            <a:pPr marL="628650" lvl="1" indent="-171450">
              <a:buFont typeface="Arial" panose="020B0604020202020204" pitchFamily="34" charset="0"/>
              <a:buChar char="•"/>
            </a:pPr>
            <a:r>
              <a:rPr lang="en-US" dirty="0" smtClean="0"/>
              <a:t>These</a:t>
            </a:r>
            <a:r>
              <a:rPr lang="en-US" baseline="0" dirty="0" smtClean="0"/>
              <a:t> are two example of structures (from earlier) that have become symbols for their cities and have stood the test of time (Eiffel Tower and Brooklyn Bridge)</a:t>
            </a:r>
          </a:p>
          <a:p>
            <a:pPr marL="171450" lvl="0" indent="-171450">
              <a:buFont typeface="Arial" panose="020B0604020202020204" pitchFamily="34" charset="0"/>
              <a:buChar char="•"/>
            </a:pPr>
            <a:r>
              <a:rPr lang="en-US" baseline="0" dirty="0" smtClean="0"/>
              <a:t>Machines are dynamic, universal, transitory works that stand for change, mobility, and risk. </a:t>
            </a:r>
          </a:p>
          <a:p>
            <a:pPr marL="628650" lvl="1" indent="-171450">
              <a:buFont typeface="Arial" panose="020B0604020202020204" pitchFamily="34" charset="0"/>
              <a:buChar char="•"/>
            </a:pPr>
            <a:r>
              <a:rPr lang="en-US" baseline="0" dirty="0" smtClean="0"/>
              <a:t>There are many computers and trucks in the world. They are constantly being improved and older models are constantly becoming obsolete.</a:t>
            </a:r>
            <a:endParaRPr lang="en-US" dirty="0" smtClean="0"/>
          </a:p>
          <a:p>
            <a:pPr marL="171450" indent="-171450">
              <a:buFont typeface="Arial" panose="020B0604020202020204" pitchFamily="34" charset="0"/>
              <a:buChar char="•"/>
            </a:pPr>
            <a:r>
              <a:rPr lang="en-US" dirty="0" smtClean="0"/>
              <a:t>Technology always involves both structures and machines; both require</a:t>
            </a:r>
            <a:r>
              <a:rPr lang="en-US" baseline="0" dirty="0" smtClean="0"/>
              <a:t> each other</a:t>
            </a: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12</a:t>
            </a:fld>
            <a:endParaRPr lang="en-US" dirty="0"/>
          </a:p>
        </p:txBody>
      </p:sp>
    </p:spTree>
    <p:extLst>
      <p:ext uri="{BB962C8B-B14F-4D97-AF65-F5344CB8AC3E}">
        <p14:creationId xmlns:p14="http://schemas.microsoft.com/office/powerpoint/2010/main" val="2086890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Another misconception</a:t>
            </a:r>
            <a:r>
              <a:rPr lang="en-US" baseline="0" dirty="0" smtClean="0"/>
              <a:t> is found in the perceived difference between (and roles of) the engineer and the architect.</a:t>
            </a:r>
          </a:p>
          <a:p>
            <a:pPr marL="171450" indent="-171450">
              <a:buFont typeface="Arial" panose="020B0604020202020204" pitchFamily="34" charset="0"/>
              <a:buChar char="•"/>
            </a:pPr>
            <a:r>
              <a:rPr lang="en-US" baseline="0" dirty="0" smtClean="0"/>
              <a:t>The current belief is that the architect is the only one who can make things attractive and the engineer is only responsible for making whatever the architect designs stand up. </a:t>
            </a:r>
          </a:p>
          <a:p>
            <a:pPr marL="171450" indent="-171450">
              <a:buFont typeface="Arial" panose="020B0604020202020204" pitchFamily="34" charset="0"/>
              <a:buChar char="•"/>
            </a:pPr>
            <a:r>
              <a:rPr lang="en-US" baseline="0" dirty="0" smtClean="0"/>
              <a:t>A better view is that architects and engineers have a different view of form, a different focus. </a:t>
            </a:r>
          </a:p>
          <a:p>
            <a:pPr marL="628650" lvl="1" indent="-171450">
              <a:buFont typeface="Arial" panose="020B0604020202020204" pitchFamily="34" charset="0"/>
              <a:buChar char="•"/>
            </a:pPr>
            <a:r>
              <a:rPr lang="en-US" baseline="0" dirty="0" smtClean="0"/>
              <a:t>Engineers focus on controlling forces</a:t>
            </a:r>
          </a:p>
          <a:p>
            <a:pPr marL="628650" lvl="1" indent="-171450">
              <a:buFont typeface="Arial" panose="020B0604020202020204" pitchFamily="34" charset="0"/>
              <a:buChar char="•"/>
            </a:pPr>
            <a:r>
              <a:rPr lang="en-US" baseline="0" dirty="0" smtClean="0"/>
              <a:t>Architects focus on controlling spaces</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13</a:t>
            </a:fld>
            <a:endParaRPr lang="en-US" dirty="0"/>
          </a:p>
        </p:txBody>
      </p:sp>
    </p:spTree>
    <p:extLst>
      <p:ext uri="{BB962C8B-B14F-4D97-AF65-F5344CB8AC3E}">
        <p14:creationId xmlns:p14="http://schemas.microsoft.com/office/powerpoint/2010/main" val="373379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move from the exploration</a:t>
            </a:r>
            <a:r>
              <a:rPr lang="en-US" baseline="0" dirty="0" smtClean="0"/>
              <a:t> of the false definitions of the structural engineer to the three dimensions of a structure:  Scientific, Social, and Symbolic.</a:t>
            </a:r>
          </a:p>
          <a:p>
            <a:pPr marL="628650" lvl="1" indent="-171450">
              <a:buFont typeface="Arial" panose="020B0604020202020204" pitchFamily="34" charset="0"/>
              <a:buChar char="•"/>
            </a:pPr>
            <a:r>
              <a:rPr lang="en-US" baseline="0" dirty="0" smtClean="0"/>
              <a:t>Scientific </a:t>
            </a:r>
            <a:r>
              <a:rPr lang="en-US" baseline="0" dirty="0" smtClean="0">
                <a:sym typeface="Wingdings" panose="05000000000000000000" pitchFamily="2" charset="2"/>
              </a:rPr>
              <a:t> Structures must perform in accordance with the laws of nature</a:t>
            </a:r>
          </a:p>
          <a:p>
            <a:pPr marL="628650" lvl="1" indent="-171450">
              <a:buFont typeface="Arial" panose="020B0604020202020204" pitchFamily="34" charset="0"/>
              <a:buChar char="•"/>
            </a:pPr>
            <a:r>
              <a:rPr lang="en-US" baseline="0" dirty="0" smtClean="0">
                <a:sym typeface="Wingdings" panose="05000000000000000000" pitchFamily="2" charset="2"/>
              </a:rPr>
              <a:t>Social  Structures must be supported by an individual or society</a:t>
            </a:r>
          </a:p>
          <a:p>
            <a:pPr marL="628650" lvl="1" indent="-171450">
              <a:buFont typeface="Arial" panose="020B0604020202020204" pitchFamily="34" charset="0"/>
              <a:buChar char="•"/>
            </a:pPr>
            <a:r>
              <a:rPr lang="en-US" baseline="0" dirty="0" smtClean="0">
                <a:sym typeface="Wingdings" panose="05000000000000000000" pitchFamily="2" charset="2"/>
              </a:rPr>
              <a:t>Symbolic  Major structures become known by every citizen and become a symbol of a city or country</a:t>
            </a:r>
            <a:endParaRPr lang="en-US" dirty="0" smtClean="0"/>
          </a:p>
          <a:p>
            <a:pPr marL="171450" indent="-171450">
              <a:buFont typeface="Arial" panose="020B0604020202020204" pitchFamily="34" charset="0"/>
              <a:buChar char="•"/>
            </a:pPr>
            <a:r>
              <a:rPr lang="en-US" dirty="0" smtClean="0"/>
              <a:t>Symbolic:</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so happens that the work which is likely to be our most durable monument, and to convey some knowledge of us to the most remote posterity, is a work of bare utility; not a shrine, not a fortress, not a palace but a bridge. This is in itself characteristic of our time.”</a:t>
            </a:r>
            <a:endParaRPr lang="en-US" dirty="0" smtClean="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14</a:t>
            </a:fld>
            <a:endParaRPr lang="en-US" dirty="0"/>
          </a:p>
        </p:txBody>
      </p:sp>
    </p:spTree>
    <p:extLst>
      <p:ext uri="{BB962C8B-B14F-4D97-AF65-F5344CB8AC3E}">
        <p14:creationId xmlns:p14="http://schemas.microsoft.com/office/powerpoint/2010/main" val="289985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performance metrics of these dimensions are the considerations of</a:t>
            </a:r>
            <a:r>
              <a:rPr lang="en-US" baseline="0" dirty="0" smtClean="0"/>
              <a:t> a structural engineer that we introduced earlier</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15</a:t>
            </a:fld>
            <a:endParaRPr lang="en-US" dirty="0"/>
          </a:p>
        </p:txBody>
      </p:sp>
    </p:spTree>
    <p:extLst>
      <p:ext uri="{BB962C8B-B14F-4D97-AF65-F5344CB8AC3E}">
        <p14:creationId xmlns:p14="http://schemas.microsoft.com/office/powerpoint/2010/main" val="206571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There are three different types of designers that focus their efforts on</a:t>
            </a:r>
            <a:r>
              <a:rPr lang="en-US" baseline="0" dirty="0" smtClean="0"/>
              <a:t> one of these dimensions</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16</a:t>
            </a:fld>
            <a:endParaRPr lang="en-US" dirty="0"/>
          </a:p>
        </p:txBody>
      </p:sp>
    </p:spTree>
    <p:extLst>
      <p:ext uri="{BB962C8B-B14F-4D97-AF65-F5344CB8AC3E}">
        <p14:creationId xmlns:p14="http://schemas.microsoft.com/office/powerpoint/2010/main" val="1225886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While each designer focuses on one dimension,</a:t>
            </a:r>
            <a:r>
              <a:rPr lang="en-US" baseline="0" dirty="0" smtClean="0"/>
              <a:t> they cannot neglect the other two.</a:t>
            </a:r>
          </a:p>
          <a:p>
            <a:pPr marL="171450" indent="-171450">
              <a:buFont typeface="Arial" panose="020B0604020202020204" pitchFamily="34" charset="0"/>
              <a:buChar char="•"/>
            </a:pPr>
            <a:r>
              <a:rPr lang="en-US" baseline="0" dirty="0" smtClean="0"/>
              <a:t>For example:  a sculptor can make a statue, but it needs to stand up (scientific) and someone needs to pay for it (social)</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17</a:t>
            </a:fld>
            <a:endParaRPr lang="en-US" dirty="0"/>
          </a:p>
        </p:txBody>
      </p:sp>
    </p:spTree>
    <p:extLst>
      <p:ext uri="{BB962C8B-B14F-4D97-AF65-F5344CB8AC3E}">
        <p14:creationId xmlns:p14="http://schemas.microsoft.com/office/powerpoint/2010/main" val="97026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a:t>
            </a:r>
            <a:r>
              <a:rPr lang="en-US" baseline="0" dirty="0" smtClean="0"/>
              <a:t> of these designers work with form and space, but with different emphases</a:t>
            </a:r>
          </a:p>
          <a:p>
            <a:pPr marL="171450" indent="-171450">
              <a:buFont typeface="Arial" panose="020B0604020202020204" pitchFamily="34" charset="0"/>
              <a:buChar char="•"/>
            </a:pPr>
            <a:r>
              <a:rPr lang="en-US" baseline="0" dirty="0" smtClean="0"/>
              <a:t>Engineer </a:t>
            </a:r>
            <a:r>
              <a:rPr lang="en-US" baseline="0" dirty="0" smtClean="0">
                <a:sym typeface="Wingdings" panose="05000000000000000000" pitchFamily="2" charset="2"/>
              </a:rPr>
              <a:t> focuses on scientific criteria (how can control forces)</a:t>
            </a:r>
          </a:p>
          <a:p>
            <a:pPr marL="628650" lvl="1" indent="-171450">
              <a:buFont typeface="Arial" panose="020B0604020202020204" pitchFamily="34" charset="0"/>
              <a:buChar char="•"/>
            </a:pPr>
            <a:r>
              <a:rPr lang="en-US" baseline="0" dirty="0" smtClean="0">
                <a:sym typeface="Wingdings" panose="05000000000000000000" pitchFamily="2" charset="2"/>
              </a:rPr>
              <a:t>Kingdome (1976, Seattle) and Verrazano-Narrows Bridge (1964, New York City)</a:t>
            </a:r>
          </a:p>
          <a:p>
            <a:pPr marL="171450" indent="-171450">
              <a:buFont typeface="Arial" panose="020B0604020202020204" pitchFamily="34" charset="0"/>
              <a:buChar char="•"/>
            </a:pPr>
            <a:r>
              <a:rPr lang="en-US" dirty="0" smtClean="0"/>
              <a:t>Architect </a:t>
            </a:r>
            <a:r>
              <a:rPr lang="en-US" dirty="0" smtClean="0">
                <a:sym typeface="Wingdings" panose="05000000000000000000" pitchFamily="2" charset="2"/>
              </a:rPr>
              <a:t> focuses on the social</a:t>
            </a:r>
            <a:r>
              <a:rPr lang="en-US" baseline="0" dirty="0" smtClean="0">
                <a:sym typeface="Wingdings" panose="05000000000000000000" pitchFamily="2" charset="2"/>
              </a:rPr>
              <a:t> dimension (how can this be most useful to society; how can it be supported by society)</a:t>
            </a:r>
          </a:p>
          <a:p>
            <a:pPr marL="628650" lvl="1" indent="-171450">
              <a:buFont typeface="Arial" panose="020B0604020202020204" pitchFamily="34" charset="0"/>
              <a:buChar char="•"/>
            </a:pPr>
            <a:r>
              <a:rPr lang="en-US" dirty="0" smtClean="0"/>
              <a:t>Margaret Hunt Hill Bridge (2012, Dallas)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Idea of the “signature</a:t>
            </a:r>
            <a:r>
              <a:rPr lang="en-US" baseline="0" dirty="0" smtClean="0"/>
              <a:t> bridge” and the support of the community</a:t>
            </a:r>
          </a:p>
          <a:p>
            <a:pPr marL="628650" lvl="1" indent="-171450">
              <a:buFont typeface="Arial" panose="020B0604020202020204" pitchFamily="34" charset="0"/>
              <a:buChar char="•"/>
            </a:pPr>
            <a:r>
              <a:rPr lang="en-US" dirty="0" err="1" smtClean="0"/>
              <a:t>Sagrada</a:t>
            </a:r>
            <a:r>
              <a:rPr lang="en-US" dirty="0" smtClean="0"/>
              <a:t> </a:t>
            </a:r>
            <a:r>
              <a:rPr lang="en-US" dirty="0" err="1" smtClean="0"/>
              <a:t>Familia</a:t>
            </a:r>
            <a:r>
              <a:rPr lang="en-US" dirty="0" smtClean="0"/>
              <a:t> (construction began</a:t>
            </a:r>
            <a:r>
              <a:rPr lang="en-US" baseline="0" dirty="0" smtClean="0"/>
              <a:t> in 1882, </a:t>
            </a:r>
            <a:r>
              <a:rPr lang="en-US" dirty="0" smtClean="0"/>
              <a:t>Barcelona, designed by Antonio</a:t>
            </a:r>
            <a:r>
              <a:rPr lang="en-US" baseline="0" dirty="0" smtClean="0"/>
              <a:t> Gaudi)</a:t>
            </a:r>
          </a:p>
          <a:p>
            <a:pPr marL="1085850" lvl="2" indent="-171450">
              <a:buFont typeface="Arial" panose="020B0604020202020204" pitchFamily="34" charset="0"/>
              <a:buChar char="•"/>
            </a:pPr>
            <a:r>
              <a:rPr lang="en-US" baseline="0" dirty="0" smtClean="0"/>
              <a:t>Relied entirely on private donations for funding (ensuring community support)</a:t>
            </a:r>
            <a:endParaRPr lang="en-US" dirty="0" smtClean="0"/>
          </a:p>
          <a:p>
            <a:pPr marL="171450" indent="-171450">
              <a:buFont typeface="Arial" panose="020B0604020202020204" pitchFamily="34" charset="0"/>
              <a:buChar char="•"/>
            </a:pPr>
            <a:r>
              <a:rPr lang="en-US" dirty="0" smtClean="0"/>
              <a:t>Sculptor </a:t>
            </a:r>
            <a:r>
              <a:rPr lang="en-US" dirty="0" smtClean="0">
                <a:sym typeface="Wingdings" panose="05000000000000000000" pitchFamily="2" charset="2"/>
              </a:rPr>
              <a:t> focuses</a:t>
            </a:r>
            <a:r>
              <a:rPr lang="en-US" baseline="0" dirty="0" smtClean="0">
                <a:sym typeface="Wingdings" panose="05000000000000000000" pitchFamily="2" charset="2"/>
              </a:rPr>
              <a:t> on symbolic dimension (how can it be most elegant or powerful)</a:t>
            </a:r>
          </a:p>
          <a:p>
            <a:pPr marL="628650" lvl="1" indent="-171450">
              <a:buFont typeface="Arial" panose="020B0604020202020204" pitchFamily="34" charset="0"/>
              <a:buChar char="•"/>
            </a:pPr>
            <a:r>
              <a:rPr lang="en-US" baseline="0" dirty="0" smtClean="0">
                <a:sym typeface="Wingdings" panose="05000000000000000000" pitchFamily="2" charset="2"/>
              </a:rPr>
              <a:t>“</a:t>
            </a:r>
            <a:r>
              <a:rPr lang="en-US" baseline="0" dirty="0" err="1" smtClean="0">
                <a:sym typeface="Wingdings" panose="05000000000000000000" pitchFamily="2" charset="2"/>
              </a:rPr>
              <a:t>Argosa</a:t>
            </a:r>
            <a:r>
              <a:rPr lang="en-US" baseline="0" dirty="0" smtClean="0">
                <a:sym typeface="Wingdings" panose="05000000000000000000" pitchFamily="2" charset="2"/>
              </a:rPr>
              <a:t>” in FIU Margulies Sculpture Park is one of the iconic sculptures in FIU’s sculpture garden</a:t>
            </a:r>
          </a:p>
          <a:p>
            <a:pPr marL="628650" lvl="1" indent="-171450">
              <a:buFont typeface="Arial" panose="020B0604020202020204" pitchFamily="34" charset="0"/>
              <a:buChar char="•"/>
            </a:pPr>
            <a:r>
              <a:rPr lang="en-US" baseline="0" dirty="0" smtClean="0">
                <a:sym typeface="Wingdings" panose="05000000000000000000" pitchFamily="2" charset="2"/>
              </a:rPr>
              <a:t>“</a:t>
            </a:r>
            <a:r>
              <a:rPr lang="en-US" baseline="0" dirty="0" err="1" smtClean="0">
                <a:sym typeface="Wingdings" panose="05000000000000000000" pitchFamily="2" charset="2"/>
              </a:rPr>
              <a:t>Nightwing</a:t>
            </a:r>
            <a:r>
              <a:rPr lang="en-US" baseline="0" dirty="0" smtClean="0">
                <a:sym typeface="Wingdings" panose="05000000000000000000" pitchFamily="2" charset="2"/>
              </a:rPr>
              <a:t>” in Austin, TX  symbol for the 1.5 million bats that live under the Congress Avenue Bridge in downtown Austin</a:t>
            </a:r>
          </a:p>
          <a:p>
            <a:pPr marL="628650" lvl="1"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18</a:t>
            </a:fld>
            <a:endParaRPr lang="en-US" dirty="0"/>
          </a:p>
        </p:txBody>
      </p:sp>
    </p:spTree>
    <p:extLst>
      <p:ext uri="{BB962C8B-B14F-4D97-AF65-F5344CB8AC3E}">
        <p14:creationId xmlns:p14="http://schemas.microsoft.com/office/powerpoint/2010/main" val="485255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ideals of an</a:t>
            </a:r>
            <a:r>
              <a:rPr lang="en-US" baseline="0" dirty="0" smtClean="0"/>
              <a:t> urban society (shown) also align with the dimensions of a structure and the considerations of a structural engineer</a:t>
            </a:r>
            <a:endParaRPr lang="en-US" dirty="0" smtClean="0"/>
          </a:p>
          <a:p>
            <a:pPr marL="171450" indent="-171450">
              <a:buFont typeface="Arial" panose="020B0604020202020204" pitchFamily="34" charset="0"/>
              <a:buChar char="•"/>
            </a:pPr>
            <a:r>
              <a:rPr lang="en-US" dirty="0" smtClean="0"/>
              <a:t>But if the ideals of an urban society are this closely aligned with the objectives for the engineer, why</a:t>
            </a:r>
            <a:r>
              <a:rPr lang="en-US" baseline="0" dirty="0" smtClean="0"/>
              <a:t> is there such a disconnect between the public, owner, architect, and engineer?</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19</a:t>
            </a:fld>
            <a:endParaRPr lang="en-US" dirty="0"/>
          </a:p>
        </p:txBody>
      </p:sp>
    </p:spTree>
    <p:extLst>
      <p:ext uri="{BB962C8B-B14F-4D97-AF65-F5344CB8AC3E}">
        <p14:creationId xmlns:p14="http://schemas.microsoft.com/office/powerpoint/2010/main" val="370726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Structural engineering mostly deal in the realm of buildings and bridges. They need to understand the forces applied to a structure and how the structure will hold these forces.  </a:t>
            </a:r>
          </a:p>
          <a:p>
            <a:pPr marL="171450" indent="-171450">
              <a:buFont typeface="Arial" panose="020B0604020202020204" pitchFamily="34" charset="0"/>
              <a:buChar char="•"/>
            </a:pPr>
            <a:r>
              <a:rPr lang="en-US" baseline="0" dirty="0" smtClean="0"/>
              <a:t>Buildings (top right bottom left):  Sears Tower (Chicago), Eiffel Tower (Paris), Empire State Building (New York), One World Center (New York)</a:t>
            </a:r>
          </a:p>
          <a:p>
            <a:pPr marL="171450" indent="-171450">
              <a:buFont typeface="Arial" panose="020B0604020202020204" pitchFamily="34" charset="0"/>
              <a:buChar char="•"/>
            </a:pPr>
            <a:r>
              <a:rPr lang="en-US" baseline="0" dirty="0" smtClean="0"/>
              <a:t>Bridges (top right to bottom left):  </a:t>
            </a:r>
            <a:r>
              <a:rPr lang="en-US" baseline="0" dirty="0" err="1" smtClean="0"/>
              <a:t>Garbit</a:t>
            </a:r>
            <a:r>
              <a:rPr lang="en-US" baseline="0" dirty="0" smtClean="0"/>
              <a:t> Viaduct (France), Brooklyn Bridge (New York), Walnut Lane Bridge (Philadelphia), Margaret Hunt Hill Bridge (Dallas)</a:t>
            </a:r>
          </a:p>
          <a:p>
            <a:pPr marL="171450" indent="-171450">
              <a:buFont typeface="Arial" panose="020B0604020202020204" pitchFamily="34" charset="0"/>
              <a:buChar char="•"/>
            </a:pPr>
            <a:endParaRPr lang="en-US" baseline="0" dirty="0" smtClean="0"/>
          </a:p>
        </p:txBody>
      </p:sp>
      <p:sp>
        <p:nvSpPr>
          <p:cNvPr id="4" name="Date Placeholder 3"/>
          <p:cNvSpPr>
            <a:spLocks noGrp="1"/>
          </p:cNvSpPr>
          <p:nvPr>
            <p:ph type="dt" idx="10"/>
          </p:nvPr>
        </p:nvSpPr>
        <p:spPr/>
        <p:txBody>
          <a:bodyPr/>
          <a:lstStyle/>
          <a:p>
            <a:r>
              <a:rPr lang="en-US" smtClean="0"/>
              <a:t>11/21/2014</a:t>
            </a:r>
            <a:endParaRPr lang="en-US"/>
          </a:p>
        </p:txBody>
      </p:sp>
      <p:sp>
        <p:nvSpPr>
          <p:cNvPr id="5" name="Slide Number Placeholder 4"/>
          <p:cNvSpPr>
            <a:spLocks noGrp="1"/>
          </p:cNvSpPr>
          <p:nvPr>
            <p:ph type="sldNum" sz="quarter" idx="11"/>
          </p:nvPr>
        </p:nvSpPr>
        <p:spPr/>
        <p:txBody>
          <a:bodyPr/>
          <a:lstStyle/>
          <a:p>
            <a:fld id="{37A33F19-6584-47A2-B252-8629AF65E51F}" type="slidenum">
              <a:rPr lang="en-US" smtClean="0"/>
              <a:t>2</a:t>
            </a:fld>
            <a:endParaRPr lang="en-US"/>
          </a:p>
        </p:txBody>
      </p:sp>
    </p:spTree>
    <p:extLst>
      <p:ext uri="{BB962C8B-B14F-4D97-AF65-F5344CB8AC3E}">
        <p14:creationId xmlns:p14="http://schemas.microsoft.com/office/powerpoint/2010/main" val="3494132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There are two main reasons</a:t>
            </a:r>
            <a:r>
              <a:rPr lang="en-US" baseline="0" dirty="0" smtClean="0"/>
              <a:t> that there is such a breakdown in the modern (US) system: </a:t>
            </a:r>
          </a:p>
          <a:p>
            <a:pPr marL="628650" lvl="1" indent="-171450">
              <a:buFont typeface="Arial" panose="020B0604020202020204" pitchFamily="34" charset="0"/>
              <a:buChar char="•"/>
            </a:pPr>
            <a:r>
              <a:rPr lang="en-US" baseline="0" dirty="0" smtClean="0"/>
              <a:t>Engineers no longer develop form</a:t>
            </a:r>
          </a:p>
          <a:p>
            <a:pPr marL="628650" lvl="1" indent="-171450">
              <a:buFont typeface="Arial" panose="020B0604020202020204" pitchFamily="34" charset="0"/>
              <a:buChar char="•"/>
            </a:pPr>
            <a:r>
              <a:rPr lang="en-US" baseline="0" dirty="0" smtClean="0"/>
              <a:t>The public no longer has an input in the process</a:t>
            </a:r>
          </a:p>
          <a:p>
            <a:pPr marL="171450" indent="-171450">
              <a:buFont typeface="Arial" panose="020B0604020202020204" pitchFamily="34" charset="0"/>
              <a:buChar char="•"/>
            </a:pPr>
            <a:r>
              <a:rPr lang="en-US" baseline="0" dirty="0" smtClean="0"/>
              <a:t>Example of engineers no longer developing form:  Trinity River Bridges </a:t>
            </a:r>
            <a:r>
              <a:rPr lang="en-US" baseline="0" dirty="0" smtClean="0">
                <a:sym typeface="Wingdings" panose="05000000000000000000" pitchFamily="2" charset="2"/>
              </a:rPr>
              <a:t> These bridges were primarily designed by an architect and the project is way over budget and far behind schedule</a:t>
            </a: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20</a:t>
            </a:fld>
            <a:endParaRPr lang="en-US" dirty="0"/>
          </a:p>
        </p:txBody>
      </p:sp>
    </p:spTree>
    <p:extLst>
      <p:ext uri="{BB962C8B-B14F-4D97-AF65-F5344CB8AC3E}">
        <p14:creationId xmlns:p14="http://schemas.microsoft.com/office/powerpoint/2010/main" val="155804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Engineers should still play a large role in the selection</a:t>
            </a:r>
            <a:r>
              <a:rPr lang="en-US" baseline="0" dirty="0" smtClean="0"/>
              <a:t> of form because: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Form controls forces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Forces control form</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a:t>
            </a:r>
            <a:r>
              <a:rPr lang="en-US" dirty="0" err="1" smtClean="0"/>
              <a:t>L’Oceanographic</a:t>
            </a:r>
            <a:r>
              <a:rPr lang="en-US" dirty="0" smtClean="0"/>
              <a:t> (2003;</a:t>
            </a:r>
            <a:r>
              <a:rPr lang="en-US" baseline="0" dirty="0" smtClean="0"/>
              <a:t> Valencia, Spain) is an example of a well engineered structure where its form closely follows the forces and stresses. This structure has a similar shape to the Sydney Opera House, but it was much more constructible and much less expensive.</a:t>
            </a:r>
            <a:endParaRPr lang="en-US" dirty="0" smtClean="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21</a:t>
            </a:fld>
            <a:endParaRPr lang="en-US" dirty="0"/>
          </a:p>
        </p:txBody>
      </p:sp>
    </p:spTree>
    <p:extLst>
      <p:ext uri="{BB962C8B-B14F-4D97-AF65-F5344CB8AC3E}">
        <p14:creationId xmlns:p14="http://schemas.microsoft.com/office/powerpoint/2010/main" val="3434108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public should also still have more</a:t>
            </a:r>
            <a:r>
              <a:rPr lang="en-US" baseline="0" dirty="0" smtClean="0"/>
              <a:t> of a say in what structures are built and how they are built.</a:t>
            </a:r>
          </a:p>
          <a:p>
            <a:pPr marL="171450" indent="-171450">
              <a:buFont typeface="Arial" panose="020B0604020202020204" pitchFamily="34" charset="0"/>
              <a:buChar char="•"/>
            </a:pPr>
            <a:r>
              <a:rPr lang="en-US" baseline="0" dirty="0" smtClean="0"/>
              <a:t>An example of the wisdom of crowds can be seen by Francis Galton’s ox weight experiment of 1906.</a:t>
            </a:r>
            <a:endParaRPr lang="en-US" dirty="0" smtClean="0"/>
          </a:p>
          <a:p>
            <a:pPr marL="171450" indent="-171450">
              <a:buFont typeface="Arial" panose="020B0604020202020204" pitchFamily="34" charset="0"/>
              <a:buChar char="•"/>
            </a:pPr>
            <a:r>
              <a:rPr lang="en-US" dirty="0" smtClean="0"/>
              <a:t>Galton</a:t>
            </a:r>
            <a:r>
              <a:rPr lang="en-US" baseline="0" dirty="0" smtClean="0"/>
              <a:t> conducted his experiment at a county fair in rural England. He set up a weight-judging competition where a fat ox had been selected and placed on display. People could pay sixpence to see if they could make the best guess at the ox’s weight; the closest to the weight receiving a prize.</a:t>
            </a:r>
          </a:p>
          <a:p>
            <a:pPr marL="171450" indent="-171450">
              <a:buFont typeface="Arial" panose="020B0604020202020204" pitchFamily="34" charset="0"/>
              <a:buChar char="•"/>
            </a:pPr>
            <a:r>
              <a:rPr lang="en-US" baseline="0" dirty="0" smtClean="0"/>
              <a:t>Eight hundred people (with a diverse background) gave their guess at the ox’s weight </a:t>
            </a:r>
          </a:p>
          <a:p>
            <a:pPr marL="628650" lvl="1" indent="-171450">
              <a:buFont typeface="Arial" panose="020B0604020202020204" pitchFamily="34" charset="0"/>
              <a:buChar char="•"/>
            </a:pPr>
            <a:r>
              <a:rPr lang="en-US" baseline="0" dirty="0" smtClean="0"/>
              <a:t>Many of them were butchers and farmers who would have had a good gauge on the cows weight</a:t>
            </a:r>
          </a:p>
          <a:p>
            <a:pPr marL="628650" lvl="1" indent="-171450">
              <a:buFont typeface="Arial" panose="020B0604020202020204" pitchFamily="34" charset="0"/>
              <a:buChar char="•"/>
            </a:pPr>
            <a:r>
              <a:rPr lang="en-US" baseline="0" dirty="0" smtClean="0"/>
              <a:t>Many of them came in from the city and would have had no prior knowledge of cattle</a:t>
            </a:r>
          </a:p>
          <a:p>
            <a:pPr marL="171450" lvl="0" indent="-171450">
              <a:buFont typeface="Arial" panose="020B0604020202020204" pitchFamily="34" charset="0"/>
              <a:buChar char="•"/>
            </a:pPr>
            <a:r>
              <a:rPr lang="en-US" baseline="0" dirty="0" smtClean="0"/>
              <a:t>At the end of the day, Galton gathered all the guesses and found their average. The average weight guessed was 1,197 lbs. and the actual weight was 1,198 lbs.</a:t>
            </a:r>
          </a:p>
          <a:p>
            <a:pPr marL="171450" lvl="0" indent="-171450">
              <a:buFont typeface="Arial" panose="020B0604020202020204" pitchFamily="34" charset="0"/>
              <a:buChar char="•"/>
            </a:pPr>
            <a:r>
              <a:rPr lang="en-US" baseline="0" dirty="0" smtClean="0">
                <a:sym typeface="Wingdings" panose="05000000000000000000" pitchFamily="2" charset="2"/>
              </a:rPr>
              <a:t>Galton showed that under the right circumstances, groups are remarkably intelligent, and are often smarter than the smartest people in them</a:t>
            </a:r>
          </a:p>
          <a:p>
            <a:pPr marL="171450" lvl="0" indent="-171450">
              <a:buFont typeface="Arial" panose="020B0604020202020204" pitchFamily="34" charset="0"/>
              <a:buChar char="•"/>
            </a:pPr>
            <a:r>
              <a:rPr lang="en-US" baseline="0" dirty="0" smtClean="0">
                <a:sym typeface="Wingdings" panose="05000000000000000000" pitchFamily="2" charset="2"/>
              </a:rPr>
              <a:t>This is the premise behind the stock market (a group of people with a vested interest can best gauge the actual value of a company) and should be extended to structural engineering.</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22</a:t>
            </a:fld>
            <a:endParaRPr lang="en-US" dirty="0"/>
          </a:p>
        </p:txBody>
      </p:sp>
    </p:spTree>
    <p:extLst>
      <p:ext uri="{BB962C8B-B14F-4D97-AF65-F5344CB8AC3E}">
        <p14:creationId xmlns:p14="http://schemas.microsoft.com/office/powerpoint/2010/main" val="2369247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One solution that both gives</a:t>
            </a:r>
            <a:r>
              <a:rPr lang="en-US" baseline="0" dirty="0" smtClean="0"/>
              <a:t> structural engineers the opportunity to develop form and allows the public the opportunity to weigh in on the selection of a bridge is the Public Design Competition in Switzerland.</a:t>
            </a:r>
          </a:p>
          <a:p>
            <a:pPr marL="171450" indent="-171450">
              <a:buFont typeface="Arial" panose="020B0604020202020204" pitchFamily="34" charset="0"/>
              <a:buChar char="•"/>
            </a:pPr>
            <a:r>
              <a:rPr lang="en-US" baseline="0" dirty="0" smtClean="0"/>
              <a:t>(process is shown on slide)</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23</a:t>
            </a:fld>
            <a:endParaRPr lang="en-US" dirty="0"/>
          </a:p>
        </p:txBody>
      </p:sp>
    </p:spTree>
    <p:extLst>
      <p:ext uri="{BB962C8B-B14F-4D97-AF65-F5344CB8AC3E}">
        <p14:creationId xmlns:p14="http://schemas.microsoft.com/office/powerpoint/2010/main" val="2371524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success of the Public Design Competition in Switzerland can be seen</a:t>
            </a:r>
            <a:r>
              <a:rPr lang="en-US" baseline="0" dirty="0" smtClean="0"/>
              <a:t> in some of famous structural engineers that have come from Switzerland:</a:t>
            </a:r>
          </a:p>
          <a:p>
            <a:pPr marL="628650" lvl="1" indent="-171450">
              <a:buFont typeface="Arial" panose="020B0604020202020204" pitchFamily="34" charset="0"/>
              <a:buChar char="•"/>
            </a:pPr>
            <a:r>
              <a:rPr lang="en-US" baseline="0" dirty="0" smtClean="0"/>
              <a:t>Robert </a:t>
            </a:r>
            <a:r>
              <a:rPr lang="en-US" baseline="0" dirty="0" err="1" smtClean="0"/>
              <a:t>Maillart</a:t>
            </a:r>
            <a:r>
              <a:rPr lang="en-US" baseline="0" dirty="0" smtClean="0"/>
              <a:t> (1872 – 1940)</a:t>
            </a:r>
          </a:p>
          <a:p>
            <a:pPr marL="628650" lvl="1" indent="-171450">
              <a:buFont typeface="Arial" panose="020B0604020202020204" pitchFamily="34" charset="0"/>
              <a:buChar char="•"/>
            </a:pPr>
            <a:r>
              <a:rPr lang="en-US" baseline="0" dirty="0" err="1" smtClean="0"/>
              <a:t>Othmar</a:t>
            </a:r>
            <a:r>
              <a:rPr lang="en-US" baseline="0" dirty="0" smtClean="0"/>
              <a:t> Amman (1879 – 1965)</a:t>
            </a:r>
          </a:p>
          <a:p>
            <a:pPr marL="628650" lvl="1" indent="-171450">
              <a:buFont typeface="Arial" panose="020B0604020202020204" pitchFamily="34" charset="0"/>
              <a:buChar char="•"/>
            </a:pPr>
            <a:r>
              <a:rPr lang="en-US" baseline="0" dirty="0" smtClean="0"/>
              <a:t>Christian </a:t>
            </a:r>
            <a:r>
              <a:rPr lang="en-US" baseline="0" dirty="0" err="1" smtClean="0"/>
              <a:t>Menn</a:t>
            </a:r>
            <a:r>
              <a:rPr lang="en-US" baseline="0" dirty="0" smtClean="0"/>
              <a:t> (1927 – present)</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24</a:t>
            </a:fld>
            <a:endParaRPr lang="en-US" dirty="0"/>
          </a:p>
        </p:txBody>
      </p:sp>
    </p:spTree>
    <p:extLst>
      <p:ext uri="{BB962C8B-B14F-4D97-AF65-F5344CB8AC3E}">
        <p14:creationId xmlns:p14="http://schemas.microsoft.com/office/powerpoint/2010/main" val="2742515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Robert </a:t>
            </a:r>
            <a:r>
              <a:rPr lang="en-US" dirty="0" err="1" smtClean="0"/>
              <a:t>Maillart</a:t>
            </a:r>
            <a:r>
              <a:rPr lang="en-US" baseline="0" dirty="0" smtClean="0"/>
              <a:t> was one of the fathers of modern-day prestressed concrete bridges</a:t>
            </a:r>
            <a:endParaRPr lang="en-US" dirty="0" smtClean="0"/>
          </a:p>
          <a:p>
            <a:pPr marL="171450" indent="-171450">
              <a:buFont typeface="Arial" panose="020B0604020202020204" pitchFamily="34" charset="0"/>
              <a:buChar char="•"/>
            </a:pPr>
            <a:r>
              <a:rPr lang="en-US" dirty="0" smtClean="0"/>
              <a:t>Two of his most elegant reinforced</a:t>
            </a:r>
            <a:r>
              <a:rPr lang="en-US" baseline="0" dirty="0" smtClean="0"/>
              <a:t> and prestressed concrete arch bridges are:</a:t>
            </a:r>
            <a:endParaRPr lang="en-US" dirty="0" smtClean="0"/>
          </a:p>
          <a:p>
            <a:pPr marL="628650" lvl="1" indent="-171450">
              <a:buFont typeface="Arial" panose="020B0604020202020204" pitchFamily="34" charset="0"/>
              <a:buChar char="•"/>
            </a:pPr>
            <a:r>
              <a:rPr lang="en-US" dirty="0" err="1" smtClean="0"/>
              <a:t>Salginatobel</a:t>
            </a:r>
            <a:r>
              <a:rPr lang="en-US" dirty="0" smtClean="0"/>
              <a:t> Bridge, Switzerland</a:t>
            </a:r>
            <a:r>
              <a:rPr lang="en-US" baseline="0" dirty="0" smtClean="0"/>
              <a:t> (1931) (left)</a:t>
            </a:r>
          </a:p>
          <a:p>
            <a:pPr marL="628650" lvl="1" indent="-171450">
              <a:buFont typeface="Arial" panose="020B0604020202020204" pitchFamily="34" charset="0"/>
              <a:buChar char="•"/>
            </a:pPr>
            <a:r>
              <a:rPr lang="en-US" baseline="0" dirty="0" err="1" smtClean="0"/>
              <a:t>Schwandbach</a:t>
            </a:r>
            <a:r>
              <a:rPr lang="en-US" baseline="0" dirty="0" smtClean="0"/>
              <a:t> Bridge, Switzerland (1933) (right)</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25</a:t>
            </a:fld>
            <a:endParaRPr lang="en-US" dirty="0"/>
          </a:p>
        </p:txBody>
      </p:sp>
    </p:spTree>
    <p:extLst>
      <p:ext uri="{BB962C8B-B14F-4D97-AF65-F5344CB8AC3E}">
        <p14:creationId xmlns:p14="http://schemas.microsoft.com/office/powerpoint/2010/main" val="1335824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smtClean="0"/>
              <a:t>Othmar</a:t>
            </a:r>
            <a:r>
              <a:rPr lang="en-US" baseline="0" dirty="0" smtClean="0"/>
              <a:t> </a:t>
            </a:r>
            <a:r>
              <a:rPr lang="en-US" baseline="0" dirty="0" err="1" smtClean="0"/>
              <a:t>Ammann</a:t>
            </a:r>
            <a:r>
              <a:rPr lang="en-US" baseline="0" dirty="0" smtClean="0"/>
              <a:t> is the f</a:t>
            </a:r>
            <a:r>
              <a:rPr lang="en-US" dirty="0" smtClean="0"/>
              <a:t>ather of the modern suspension</a:t>
            </a:r>
            <a:r>
              <a:rPr lang="en-US" baseline="0" dirty="0" smtClean="0"/>
              <a:t> bridge</a:t>
            </a:r>
            <a:endParaRPr lang="en-US" dirty="0" smtClean="0"/>
          </a:p>
          <a:p>
            <a:pPr marL="628650" lvl="1" indent="-171450">
              <a:buFont typeface="Arial" panose="020B0604020202020204" pitchFamily="34" charset="0"/>
              <a:buChar char="•"/>
            </a:pPr>
            <a:r>
              <a:rPr lang="en-US" dirty="0" smtClean="0"/>
              <a:t>George</a:t>
            </a:r>
            <a:r>
              <a:rPr lang="en-US" baseline="0" dirty="0" smtClean="0"/>
              <a:t> Washington Bridge, New York City (1931) (left)</a:t>
            </a:r>
          </a:p>
          <a:p>
            <a:pPr marL="628650" lvl="1" indent="-171450">
              <a:buFont typeface="Arial" panose="020B0604020202020204" pitchFamily="34" charset="0"/>
              <a:buChar char="•"/>
            </a:pPr>
            <a:r>
              <a:rPr lang="en-US" dirty="0" smtClean="0"/>
              <a:t>Verrazano-Narrows</a:t>
            </a:r>
            <a:r>
              <a:rPr lang="en-US" baseline="0" dirty="0" smtClean="0"/>
              <a:t> Bridge, New York City (1964) (bottom right)</a:t>
            </a:r>
          </a:p>
          <a:p>
            <a:pPr marL="171450" indent="-171450">
              <a:buFont typeface="Arial" panose="020B0604020202020204" pitchFamily="34" charset="0"/>
              <a:buChar char="•"/>
            </a:pPr>
            <a:r>
              <a:rPr lang="en-US" dirty="0" smtClean="0"/>
              <a:t>He also </a:t>
            </a:r>
            <a:r>
              <a:rPr lang="en-US" baseline="0" dirty="0" smtClean="0"/>
              <a:t>worked on other beautiful projects, such as the Bayonne Bridge, New York City (1931) (top right)</a:t>
            </a:r>
          </a:p>
          <a:p>
            <a:pPr marL="171450" lvl="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26</a:t>
            </a:fld>
            <a:endParaRPr lang="en-US" dirty="0"/>
          </a:p>
        </p:txBody>
      </p:sp>
    </p:spTree>
    <p:extLst>
      <p:ext uri="{BB962C8B-B14F-4D97-AF65-F5344CB8AC3E}">
        <p14:creationId xmlns:p14="http://schemas.microsoft.com/office/powerpoint/2010/main" val="4030242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Christian </a:t>
            </a:r>
            <a:r>
              <a:rPr lang="en-US" dirty="0" err="1" smtClean="0"/>
              <a:t>Menn</a:t>
            </a:r>
            <a:r>
              <a:rPr lang="en-US" dirty="0" smtClean="0"/>
              <a:t> is one of the last structural</a:t>
            </a:r>
            <a:r>
              <a:rPr lang="en-US" baseline="0" dirty="0" smtClean="0"/>
              <a:t> artists. He has worked on a number of bridges in both Switzerland and the US, including:  </a:t>
            </a:r>
            <a:endParaRPr lang="en-US" dirty="0" smtClean="0"/>
          </a:p>
          <a:p>
            <a:pPr marL="628650" lvl="1" indent="-171450">
              <a:buFont typeface="Arial" panose="020B0604020202020204" pitchFamily="34" charset="0"/>
              <a:buChar char="•"/>
            </a:pPr>
            <a:r>
              <a:rPr lang="en-US" dirty="0" err="1" smtClean="0"/>
              <a:t>Ganter</a:t>
            </a:r>
            <a:r>
              <a:rPr lang="en-US" dirty="0" smtClean="0"/>
              <a:t> Bridge, Switzerland (1980) (top left)</a:t>
            </a:r>
          </a:p>
          <a:p>
            <a:pPr marL="628650" lvl="1" indent="-171450">
              <a:buFont typeface="Arial" panose="020B0604020202020204" pitchFamily="34" charset="0"/>
              <a:buChar char="•"/>
            </a:pPr>
            <a:r>
              <a:rPr lang="en-US" dirty="0" err="1" smtClean="0"/>
              <a:t>Sunniberg</a:t>
            </a:r>
            <a:r>
              <a:rPr lang="en-US" dirty="0" smtClean="0"/>
              <a:t> Bridge, Switzerland</a:t>
            </a:r>
            <a:r>
              <a:rPr lang="en-US" baseline="0" dirty="0" smtClean="0"/>
              <a:t> (1998) (bottom left)</a:t>
            </a:r>
          </a:p>
          <a:p>
            <a:pPr marL="628650" lvl="1" indent="-171450">
              <a:buFont typeface="Arial" panose="020B0604020202020204" pitchFamily="34" charset="0"/>
              <a:buChar char="•"/>
            </a:pPr>
            <a:r>
              <a:rPr lang="en-US" baseline="0" dirty="0" smtClean="0"/>
              <a:t>Leonard P. </a:t>
            </a:r>
            <a:r>
              <a:rPr lang="en-US" baseline="0" dirty="0" err="1" smtClean="0"/>
              <a:t>Zakim</a:t>
            </a:r>
            <a:r>
              <a:rPr lang="en-US" baseline="0" dirty="0" smtClean="0"/>
              <a:t> Bunker Hill Memorial Bridge, Boston (2003) (right)</a:t>
            </a: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27</a:t>
            </a:fld>
            <a:endParaRPr lang="en-US" dirty="0"/>
          </a:p>
        </p:txBody>
      </p:sp>
    </p:spTree>
    <p:extLst>
      <p:ext uri="{BB962C8B-B14F-4D97-AF65-F5344CB8AC3E}">
        <p14:creationId xmlns:p14="http://schemas.microsoft.com/office/powerpoint/2010/main" val="68964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Next</a:t>
            </a:r>
            <a:r>
              <a:rPr lang="en-US" baseline="0" dirty="0" smtClean="0"/>
              <a:t> we turn to the future of structural engineering. As with all our discussion so far, we can represent the future of structural engineering in our Venn diagram</a:t>
            </a:r>
          </a:p>
          <a:p>
            <a:pPr marL="171450" indent="-171450">
              <a:buFont typeface="Arial" panose="020B0604020202020204" pitchFamily="34" charset="0"/>
              <a:buChar char="•"/>
            </a:pPr>
            <a:r>
              <a:rPr lang="en-US" baseline="0" dirty="0" smtClean="0"/>
              <a:t>The future of structural engineering will be determined by:</a:t>
            </a:r>
          </a:p>
          <a:p>
            <a:pPr marL="628650" lvl="1" indent="-171450">
              <a:buFont typeface="Arial" panose="020B0604020202020204" pitchFamily="34" charset="0"/>
              <a:buChar char="•"/>
            </a:pPr>
            <a:r>
              <a:rPr lang="en-US" baseline="0" dirty="0" smtClean="0"/>
              <a:t>New Technologies (allowing for reexamining our scientific/efficient dimension)</a:t>
            </a:r>
          </a:p>
          <a:p>
            <a:pPr marL="628650" lvl="1" indent="-171450">
              <a:buFont typeface="Arial" panose="020B0604020202020204" pitchFamily="34" charset="0"/>
              <a:buChar char="•"/>
            </a:pPr>
            <a:r>
              <a:rPr lang="en-US" baseline="0" dirty="0" smtClean="0"/>
              <a:t>New Social Demands </a:t>
            </a:r>
          </a:p>
          <a:p>
            <a:pPr marL="628650" lvl="1" indent="-171450">
              <a:buFont typeface="Arial" panose="020B0604020202020204" pitchFamily="34" charset="0"/>
              <a:buChar char="•"/>
            </a:pPr>
            <a:r>
              <a:rPr lang="en-US" baseline="0" dirty="0" smtClean="0"/>
              <a:t>New Definitions of Beauty</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28</a:t>
            </a:fld>
            <a:endParaRPr lang="en-US" dirty="0"/>
          </a:p>
        </p:txBody>
      </p:sp>
    </p:spTree>
    <p:extLst>
      <p:ext uri="{BB962C8B-B14F-4D97-AF65-F5344CB8AC3E}">
        <p14:creationId xmlns:p14="http://schemas.microsoft.com/office/powerpoint/2010/main" val="1046644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Several</a:t>
            </a:r>
            <a:r>
              <a:rPr lang="en-US" baseline="0" dirty="0" smtClean="0"/>
              <a:t> new materials have been discovered in the past few decades and are becoming more available for use by structural engineers. These include:</a:t>
            </a:r>
          </a:p>
          <a:p>
            <a:pPr marL="628650" lvl="1" indent="-171450">
              <a:buFont typeface="Arial" panose="020B0604020202020204" pitchFamily="34" charset="0"/>
              <a:buChar char="•"/>
            </a:pPr>
            <a:r>
              <a:rPr lang="en-US" baseline="0" dirty="0" smtClean="0"/>
              <a:t>Fiber reinforced polymers (FRP)</a:t>
            </a:r>
          </a:p>
          <a:p>
            <a:pPr marL="628650" lvl="1" indent="-171450">
              <a:buFont typeface="Arial" panose="020B0604020202020204" pitchFamily="34" charset="0"/>
              <a:buChar char="•"/>
            </a:pPr>
            <a:r>
              <a:rPr lang="en-US" baseline="0" dirty="0" smtClean="0"/>
              <a:t>Carbon nanotubes (CNT)</a:t>
            </a:r>
          </a:p>
          <a:p>
            <a:pPr marL="628650" lvl="1" indent="-171450">
              <a:buFont typeface="Arial" panose="020B0604020202020204" pitchFamily="34" charset="0"/>
              <a:buChar char="•"/>
            </a:pPr>
            <a:r>
              <a:rPr lang="en-US" baseline="0" dirty="0" smtClean="0"/>
              <a:t>Ultra-High Performance Concrete (UHPC)</a:t>
            </a:r>
            <a:endParaRPr lang="en-US" dirty="0" smtClean="0"/>
          </a:p>
          <a:p>
            <a:pPr marL="171450" indent="-171450">
              <a:buFont typeface="Arial" panose="020B0604020202020204" pitchFamily="34" charset="0"/>
              <a:buChar char="•"/>
            </a:pPr>
            <a:r>
              <a:rPr lang="en-US" dirty="0" smtClean="0"/>
              <a:t>These new materials</a:t>
            </a:r>
            <a:r>
              <a:rPr lang="en-US" baseline="0" dirty="0" smtClean="0"/>
              <a:t> will allow structural engineers to explore new, more efficient, elegance, and economic forms</a:t>
            </a: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29</a:t>
            </a:fld>
            <a:endParaRPr lang="en-US" dirty="0"/>
          </a:p>
        </p:txBody>
      </p:sp>
    </p:spTree>
    <p:extLst>
      <p:ext uri="{BB962C8B-B14F-4D97-AF65-F5344CB8AC3E}">
        <p14:creationId xmlns:p14="http://schemas.microsoft.com/office/powerpoint/2010/main" val="226231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goal of this presentation is to answer several different questions.</a:t>
            </a:r>
          </a:p>
        </p:txBody>
      </p:sp>
      <p:sp>
        <p:nvSpPr>
          <p:cNvPr id="4" name="Date Placeholder 3"/>
          <p:cNvSpPr>
            <a:spLocks noGrp="1"/>
          </p:cNvSpPr>
          <p:nvPr>
            <p:ph type="dt" idx="10"/>
          </p:nvPr>
        </p:nvSpPr>
        <p:spPr/>
        <p:txBody>
          <a:bodyPr/>
          <a:lstStyle/>
          <a:p>
            <a:r>
              <a:rPr lang="en-US" smtClean="0"/>
              <a:t>11/21/2014</a:t>
            </a:r>
            <a:endParaRPr lang="en-US"/>
          </a:p>
        </p:txBody>
      </p:sp>
      <p:sp>
        <p:nvSpPr>
          <p:cNvPr id="5" name="Slide Number Placeholder 4"/>
          <p:cNvSpPr>
            <a:spLocks noGrp="1"/>
          </p:cNvSpPr>
          <p:nvPr>
            <p:ph type="sldNum" sz="quarter" idx="11"/>
          </p:nvPr>
        </p:nvSpPr>
        <p:spPr/>
        <p:txBody>
          <a:bodyPr/>
          <a:lstStyle/>
          <a:p>
            <a:fld id="{37A33F19-6584-47A2-B252-8629AF65E51F}" type="slidenum">
              <a:rPr lang="en-US" smtClean="0"/>
              <a:t>3</a:t>
            </a:fld>
            <a:endParaRPr lang="en-US"/>
          </a:p>
        </p:txBody>
      </p:sp>
    </p:spTree>
    <p:extLst>
      <p:ext uri="{BB962C8B-B14F-4D97-AF65-F5344CB8AC3E}">
        <p14:creationId xmlns:p14="http://schemas.microsoft.com/office/powerpoint/2010/main" val="3626320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future will</a:t>
            </a:r>
            <a:r>
              <a:rPr lang="en-US" baseline="0" dirty="0" smtClean="0"/>
              <a:t> also bring new societal demands. One of these is a need for faster construction. </a:t>
            </a:r>
          </a:p>
          <a:p>
            <a:pPr marL="171450" indent="-171450">
              <a:buFont typeface="Arial" panose="020B0604020202020204" pitchFamily="34" charset="0"/>
              <a:buChar char="•"/>
            </a:pPr>
            <a:r>
              <a:rPr lang="en-US" baseline="0" dirty="0" smtClean="0"/>
              <a:t>Bridge construction and construction zones cause delays and also are the cause for hundreds of deaths each year.</a:t>
            </a:r>
          </a:p>
          <a:p>
            <a:pPr marL="171450" indent="-171450">
              <a:buFont typeface="Arial" panose="020B0604020202020204" pitchFamily="34" charset="0"/>
              <a:buChar char="•"/>
            </a:pPr>
            <a:r>
              <a:rPr lang="en-US" baseline="0" dirty="0" smtClean="0"/>
              <a:t>In order to decrease the time that the public is impacted by work zones, accelerated bridge construction (ABC) is a larger demand. </a:t>
            </a:r>
          </a:p>
          <a:p>
            <a:pPr marL="171450" indent="-171450">
              <a:buFont typeface="Arial" panose="020B0604020202020204" pitchFamily="34" charset="0"/>
              <a:buChar char="•"/>
            </a:pPr>
            <a:r>
              <a:rPr lang="en-US" baseline="0" dirty="0" smtClean="0"/>
              <a:t>Furthering the development of ABC techniques and technologies is one of the main objectives of the Accelerate Bridge Construction University Transportation Center (ABC-UTC) led by Florida International University. </a:t>
            </a:r>
          </a:p>
          <a:p>
            <a:pPr marL="171450" indent="-171450">
              <a:buFont typeface="Arial" panose="020B0604020202020204" pitchFamily="34" charset="0"/>
              <a:buChar char="•"/>
            </a:pPr>
            <a:r>
              <a:rPr lang="en-US" baseline="0" dirty="0" smtClean="0"/>
              <a:t>ABC will likely become standard practice in the coming years.</a:t>
            </a:r>
            <a:endParaRPr lang="en-US" dirty="0" smtClean="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30</a:t>
            </a:fld>
            <a:endParaRPr lang="en-US" dirty="0"/>
          </a:p>
        </p:txBody>
      </p:sp>
    </p:spTree>
    <p:extLst>
      <p:ext uri="{BB962C8B-B14F-4D97-AF65-F5344CB8AC3E}">
        <p14:creationId xmlns:p14="http://schemas.microsoft.com/office/powerpoint/2010/main" val="1658338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Society will continually</a:t>
            </a:r>
            <a:r>
              <a:rPr lang="en-US" baseline="0" dirty="0" smtClean="0"/>
              <a:t> be redefining beauty as well. </a:t>
            </a:r>
          </a:p>
          <a:p>
            <a:pPr marL="628650" lvl="1" indent="-171450">
              <a:buFont typeface="Arial" panose="020B0604020202020204" pitchFamily="34" charset="0"/>
              <a:buChar char="•"/>
            </a:pPr>
            <a:r>
              <a:rPr lang="en-US" baseline="0" dirty="0" err="1" smtClean="0"/>
              <a:t>Birj</a:t>
            </a:r>
            <a:r>
              <a:rPr lang="en-US" baseline="0" dirty="0" smtClean="0"/>
              <a:t> </a:t>
            </a:r>
            <a:r>
              <a:rPr lang="en-US" baseline="0" dirty="0" err="1" smtClean="0"/>
              <a:t>Khalifa</a:t>
            </a:r>
            <a:r>
              <a:rPr lang="en-US" baseline="0" dirty="0" smtClean="0"/>
              <a:t> – Dubai, 2009 (top left)</a:t>
            </a:r>
          </a:p>
          <a:p>
            <a:pPr marL="628650" lvl="1" indent="-171450">
              <a:buFont typeface="Arial" panose="020B0604020202020204" pitchFamily="34" charset="0"/>
              <a:buChar char="•"/>
            </a:pPr>
            <a:r>
              <a:rPr lang="en-US" baseline="0" dirty="0" smtClean="0"/>
              <a:t>One World Trade Center – New York City, 2013 (top right)</a:t>
            </a:r>
          </a:p>
          <a:p>
            <a:pPr marL="628650" lvl="1" indent="-171450">
              <a:buFont typeface="Arial" panose="020B0604020202020204" pitchFamily="34" charset="0"/>
              <a:buChar char="•"/>
            </a:pPr>
            <a:r>
              <a:rPr lang="en-US" baseline="0" dirty="0" smtClean="0"/>
              <a:t>University of Limerick:  Living Bridge – Ireland, 2007 (bottom right)</a:t>
            </a:r>
            <a:endParaRPr lang="en-US" dirty="0" smtClean="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31</a:t>
            </a:fld>
            <a:endParaRPr lang="en-US" dirty="0"/>
          </a:p>
        </p:txBody>
      </p:sp>
    </p:spTree>
    <p:extLst>
      <p:ext uri="{BB962C8B-B14F-4D97-AF65-F5344CB8AC3E}">
        <p14:creationId xmlns:p14="http://schemas.microsoft.com/office/powerpoint/2010/main" val="3227703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this being said, the future of structural</a:t>
            </a:r>
            <a:r>
              <a:rPr lang="en-US" baseline="0" dirty="0" smtClean="0"/>
              <a:t> engineering will depend on the future generation of structural engineers. YOU! </a:t>
            </a:r>
          </a:p>
          <a:p>
            <a:pPr marL="171450" indent="-171450">
              <a:buFont typeface="Arial" panose="020B0604020202020204" pitchFamily="34" charset="0"/>
              <a:buChar char="•"/>
            </a:pPr>
            <a:r>
              <a:rPr lang="en-US" baseline="0" dirty="0" smtClean="0"/>
              <a:t>You can help to decide what our future structures will look like and what the role of a structural engineer will be.</a:t>
            </a:r>
            <a:endParaRPr lang="en-US" dirty="0" smtClean="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32</a:t>
            </a:fld>
            <a:endParaRPr lang="en-US" dirty="0"/>
          </a:p>
        </p:txBody>
      </p:sp>
    </p:spTree>
    <p:extLst>
      <p:ext uri="{BB962C8B-B14F-4D97-AF65-F5344CB8AC3E}">
        <p14:creationId xmlns:p14="http://schemas.microsoft.com/office/powerpoint/2010/main" val="200029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Much of</a:t>
            </a:r>
            <a:r>
              <a:rPr lang="en-US" baseline="0" dirty="0" smtClean="0"/>
              <a:t> the material for this presentation was developed based on the book “The Tower and the Bridge” by David </a:t>
            </a:r>
            <a:r>
              <a:rPr lang="en-US" baseline="0" dirty="0" err="1" smtClean="0"/>
              <a:t>Billington</a:t>
            </a:r>
            <a:r>
              <a:rPr lang="en-US" baseline="0" dirty="0" smtClean="0"/>
              <a:t>. This would be a good resource for further reading on structural engineering.</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33</a:t>
            </a:fld>
            <a:endParaRPr lang="en-US" dirty="0"/>
          </a:p>
        </p:txBody>
      </p:sp>
    </p:spTree>
    <p:extLst>
      <p:ext uri="{BB962C8B-B14F-4D97-AF65-F5344CB8AC3E}">
        <p14:creationId xmlns:p14="http://schemas.microsoft.com/office/powerpoint/2010/main" val="2054646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we saw, structural engineers are largely concerned with how</a:t>
            </a:r>
            <a:r>
              <a:rPr lang="en-US" baseline="0" dirty="0" smtClean="0"/>
              <a:t> a structure carries load. These two activities will allow you to further explore load carrying and load path. </a:t>
            </a:r>
          </a:p>
          <a:p>
            <a:pPr marL="171450" indent="-171450">
              <a:buFont typeface="Arial" panose="020B0604020202020204" pitchFamily="34" charset="0"/>
              <a:buChar char="•"/>
            </a:pPr>
            <a:r>
              <a:rPr lang="en-US" b="1" baseline="0" dirty="0" smtClean="0"/>
              <a:t>Thin-Plate Bridge</a:t>
            </a:r>
            <a:r>
              <a:rPr lang="en-US" baseline="0" dirty="0" smtClean="0"/>
              <a:t>:  The focus of this activity is to see how structural shape can influence strength. See the activity sheet for more information. </a:t>
            </a:r>
          </a:p>
          <a:p>
            <a:pPr marL="171450" indent="-171450">
              <a:buFont typeface="Arial" panose="020B0604020202020204" pitchFamily="34" charset="0"/>
              <a:buChar char="•"/>
            </a:pPr>
            <a:r>
              <a:rPr lang="en-US" b="1" baseline="0" dirty="0" smtClean="0"/>
              <a:t>Two-Scales, One Beam, and a Weight</a:t>
            </a:r>
            <a:r>
              <a:rPr lang="en-US" baseline="0" dirty="0" smtClean="0"/>
              <a:t>:  The focus of this activity is to see how load is carried through the beam to the supports and into the ground, which shows load path. See the activity sheet for more information.</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34</a:t>
            </a:fld>
            <a:endParaRPr lang="en-US" dirty="0"/>
          </a:p>
        </p:txBody>
      </p:sp>
    </p:spTree>
    <p:extLst>
      <p:ext uri="{BB962C8B-B14F-4D97-AF65-F5344CB8AC3E}">
        <p14:creationId xmlns:p14="http://schemas.microsoft.com/office/powerpoint/2010/main" val="216200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three area that need to be considered by the structural engineering to ensure a successful design are:  Efficiency, Economy, and Elegance. These are w</a:t>
            </a:r>
            <a:r>
              <a:rPr lang="en-US" dirty="0" smtClean="0"/>
              <a:t>ell represented by the Venn diagram shown here, which we</a:t>
            </a:r>
            <a:r>
              <a:rPr lang="en-US" baseline="0" dirty="0" smtClean="0"/>
              <a:t> will keep revisiting in the lecture.</a:t>
            </a:r>
            <a:endParaRPr lang="en-US" dirty="0" smtClean="0"/>
          </a:p>
          <a:p>
            <a:pPr marL="171450" indent="-171450">
              <a:buFont typeface="Arial" panose="020B0604020202020204" pitchFamily="34" charset="0"/>
              <a:buChar char="•"/>
            </a:pPr>
            <a:r>
              <a:rPr lang="en-US" dirty="0" smtClean="0"/>
              <a:t>Architect - Frank Lloyd Wright</a:t>
            </a:r>
            <a:r>
              <a:rPr lang="en-US" baseline="0" dirty="0" smtClean="0"/>
              <a:t>:  </a:t>
            </a:r>
          </a:p>
          <a:p>
            <a:pPr marL="628650" lvl="1" indent="-171450">
              <a:buFont typeface="Arial" panose="020B0604020202020204" pitchFamily="34" charset="0"/>
              <a:buChar char="•"/>
            </a:pPr>
            <a:r>
              <a:rPr lang="en-US" baseline="0" dirty="0" smtClean="0"/>
              <a:t>“Falling Waters” - Pittsburgh</a:t>
            </a:r>
          </a:p>
          <a:p>
            <a:pPr marL="628650" lvl="1" indent="-171450">
              <a:buFont typeface="Arial" panose="020B0604020202020204" pitchFamily="34" charset="0"/>
              <a:buChar char="•"/>
            </a:pPr>
            <a:r>
              <a:rPr lang="en-US" baseline="0" dirty="0" smtClean="0"/>
              <a:t>“Guggenheim Museum” – New York City</a:t>
            </a: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4</a:t>
            </a:fld>
            <a:endParaRPr lang="en-US" dirty="0"/>
          </a:p>
        </p:txBody>
      </p:sp>
    </p:spTree>
    <p:extLst>
      <p:ext uri="{BB962C8B-B14F-4D97-AF65-F5344CB8AC3E}">
        <p14:creationId xmlns:p14="http://schemas.microsoft.com/office/powerpoint/2010/main" val="138605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engineer has always had to work with</a:t>
            </a:r>
            <a:r>
              <a:rPr lang="en-US" baseline="0" dirty="0" smtClean="0"/>
              <a:t> the (1) a</a:t>
            </a:r>
            <a:r>
              <a:rPr lang="en-US" dirty="0" smtClean="0"/>
              <a:t>vailable</a:t>
            </a:r>
            <a:r>
              <a:rPr lang="en-US" baseline="0" dirty="0" smtClean="0"/>
              <a:t> materials of the time and (2) opinion / worldview of the public.</a:t>
            </a:r>
          </a:p>
          <a:p>
            <a:pPr marL="171450" lvl="0" indent="-171450">
              <a:buFont typeface="Arial" panose="020B0604020202020204" pitchFamily="34" charset="0"/>
              <a:buChar char="•"/>
            </a:pPr>
            <a:r>
              <a:rPr lang="en-US" b="1" baseline="0" dirty="0" smtClean="0"/>
              <a:t>Available Materials</a:t>
            </a:r>
            <a:r>
              <a:rPr lang="en-US" baseline="0" dirty="0" smtClean="0"/>
              <a:t>:  Iron, stone, and wood were the predominant building materials of the past. Steel and concrete are the predominant materials of the present. </a:t>
            </a:r>
            <a:endParaRPr lang="en-US" dirty="0" smtClean="0"/>
          </a:p>
          <a:p>
            <a:pPr marL="171450" indent="-171450">
              <a:buFont typeface="Arial" panose="020B0604020202020204" pitchFamily="34" charset="0"/>
              <a:buChar char="•"/>
            </a:pPr>
            <a:r>
              <a:rPr lang="en-US" b="1" dirty="0" smtClean="0"/>
              <a:t>Example of Worldview</a:t>
            </a:r>
            <a:r>
              <a:rPr lang="en-US" b="1" baseline="0" dirty="0" smtClean="0"/>
              <a:t> Effect</a:t>
            </a:r>
            <a:r>
              <a:rPr lang="en-US" baseline="0" dirty="0" smtClean="0"/>
              <a:t>:  </a:t>
            </a:r>
            <a:r>
              <a:rPr lang="en-US" dirty="0" smtClean="0"/>
              <a:t>The Ministry of Finance building</a:t>
            </a:r>
            <a:r>
              <a:rPr lang="en-US" baseline="0" dirty="0" smtClean="0"/>
              <a:t> was designed and constructed during the reign of the Nazi party in Germany. The building reflects the utilitarian, mechanistic worldviews of the Nazi party.</a:t>
            </a:r>
            <a:endParaRPr lang="en-US" dirty="0" smtClean="0"/>
          </a:p>
          <a:p>
            <a:pPr marL="171450" indent="-171450">
              <a:buFont typeface="Arial" panose="020B0604020202020204" pitchFamily="34" charset="0"/>
              <a:buChar char="•"/>
            </a:pPr>
            <a:r>
              <a:rPr lang="en-US" dirty="0" smtClean="0"/>
              <a:t>These</a:t>
            </a:r>
            <a:r>
              <a:rPr lang="en-US" baseline="0" dirty="0" smtClean="0"/>
              <a:t> two are competing but complimentary</a:t>
            </a:r>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5</a:t>
            </a:fld>
            <a:endParaRPr lang="en-US" dirty="0"/>
          </a:p>
        </p:txBody>
      </p:sp>
    </p:spTree>
    <p:extLst>
      <p:ext uri="{BB962C8B-B14F-4D97-AF65-F5344CB8AC3E}">
        <p14:creationId xmlns:p14="http://schemas.microsoft.com/office/powerpoint/2010/main" val="642501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focus of this</a:t>
            </a:r>
            <a:r>
              <a:rPr lang="en-US" baseline="0" dirty="0" smtClean="0"/>
              <a:t> talk will be on how materials and loads affect the development of form. However, we will turn quickly and look at a few examples of how worldviews have affected our structures. </a:t>
            </a:r>
          </a:p>
          <a:p>
            <a:pPr marL="171450" indent="-171450">
              <a:buFont typeface="Arial" panose="020B0604020202020204" pitchFamily="34" charset="0"/>
              <a:buChar char="•"/>
            </a:pPr>
            <a:r>
              <a:rPr lang="en-US" baseline="0" dirty="0" smtClean="0"/>
              <a:t>Logical positivism (or </a:t>
            </a:r>
            <a:r>
              <a:rPr lang="en-US" b="1" baseline="0" dirty="0" smtClean="0"/>
              <a:t>Formalism</a:t>
            </a:r>
            <a:r>
              <a:rPr lang="en-US" baseline="0" dirty="0" smtClean="0"/>
              <a:t>) is the idea that every rationally justifiable assertion can be scientifically verified or is capable of logical or mathematical proof. This worldview led to buildings and styles based solely on numbers, measurements, and abstract lines. </a:t>
            </a:r>
          </a:p>
          <a:p>
            <a:pPr marL="628650" lvl="1" indent="-171450">
              <a:buFont typeface="Arial" panose="020B0604020202020204" pitchFamily="34" charset="0"/>
              <a:buChar char="•"/>
            </a:pPr>
            <a:r>
              <a:rPr lang="en-US" baseline="0" dirty="0" smtClean="0"/>
              <a:t>Examples:  Bauhaus Building (Germany, 1926) and Seagram Building (New York City, 1958)</a:t>
            </a:r>
          </a:p>
          <a:p>
            <a:pPr marL="628650" lvl="1" indent="-171450">
              <a:buFont typeface="Arial" panose="020B0604020202020204" pitchFamily="34" charset="0"/>
              <a:buChar char="•"/>
            </a:pPr>
            <a:r>
              <a:rPr lang="en-US" baseline="0" dirty="0" smtClean="0"/>
              <a:t>These designs were popular amongst architects and were even used when inappropriate (where heavy rains or snow loading was </a:t>
            </a:r>
            <a:r>
              <a:rPr lang="en-US" baseline="0" dirty="0" err="1" smtClean="0"/>
              <a:t>prevelant</a:t>
            </a:r>
            <a:r>
              <a:rPr lang="en-US" baseline="0" dirty="0" smtClean="0"/>
              <a:t>)</a:t>
            </a:r>
            <a:endParaRPr lang="en-US" dirty="0" smtClean="0"/>
          </a:p>
          <a:p>
            <a:pPr marL="171450" indent="-171450">
              <a:buFont typeface="Arial" panose="020B0604020202020204" pitchFamily="34" charset="0"/>
              <a:buChar char="•"/>
            </a:pPr>
            <a:r>
              <a:rPr lang="en-US" b="1" dirty="0" smtClean="0"/>
              <a:t>Expressionism</a:t>
            </a:r>
            <a:r>
              <a:rPr lang="en-US" dirty="0" smtClean="0"/>
              <a:t> is seen to function in the imaginative</a:t>
            </a:r>
            <a:r>
              <a:rPr lang="en-US" baseline="0" dirty="0" smtClean="0"/>
              <a:t> sphere (creative world) and is based on emotional experiences (rather than the outside world). Expressionism produces organic or biomorphic shapes with a sense of movement.</a:t>
            </a:r>
          </a:p>
          <a:p>
            <a:pPr marL="628650" lvl="1" indent="-171450">
              <a:buFont typeface="Arial" panose="020B0604020202020204" pitchFamily="34" charset="0"/>
              <a:buChar char="•"/>
            </a:pPr>
            <a:r>
              <a:rPr lang="en-US" baseline="0" dirty="0" smtClean="0"/>
              <a:t>Examples:  </a:t>
            </a:r>
            <a:r>
              <a:rPr lang="en-US" baseline="0" dirty="0" err="1" smtClean="0"/>
              <a:t>Sternkirche</a:t>
            </a:r>
            <a:r>
              <a:rPr lang="en-US" baseline="0" dirty="0" smtClean="0"/>
              <a:t> (model from 1922) and Einstein Tower (Germany, 1922)</a:t>
            </a:r>
            <a:endParaRPr lang="en-US" dirty="0" smtClean="0"/>
          </a:p>
          <a:p>
            <a:pPr marL="171450" indent="-171450">
              <a:buFont typeface="Arial" panose="020B0604020202020204" pitchFamily="34" charset="0"/>
              <a:buChar char="•"/>
            </a:pPr>
            <a:r>
              <a:rPr lang="en-US" dirty="0" smtClean="0"/>
              <a:t>These worldviews</a:t>
            </a:r>
            <a:r>
              <a:rPr lang="en-US" baseline="0" dirty="0" smtClean="0"/>
              <a:t> led to two very different types of structures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smtClean="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6</a:t>
            </a:fld>
            <a:endParaRPr lang="en-US" dirty="0"/>
          </a:p>
        </p:txBody>
      </p:sp>
    </p:spTree>
    <p:extLst>
      <p:ext uri="{BB962C8B-B14F-4D97-AF65-F5344CB8AC3E}">
        <p14:creationId xmlns:p14="http://schemas.microsoft.com/office/powerpoint/2010/main" val="291679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Buildings strongly reflecting the modern worldview were oftentimes not successful; here are two cases:</a:t>
            </a:r>
          </a:p>
          <a:p>
            <a:pPr marL="171450" indent="-171450">
              <a:buFont typeface="Arial" panose="020B0604020202020204" pitchFamily="34" charset="0"/>
              <a:buChar char="•"/>
            </a:pPr>
            <a:r>
              <a:rPr lang="en-US" baseline="0" dirty="0" smtClean="0"/>
              <a:t>Example of Formalism forgetting to consider social impacts:  The Pruitt-</a:t>
            </a:r>
            <a:r>
              <a:rPr lang="en-US" baseline="0" dirty="0" err="1" smtClean="0"/>
              <a:t>Igoe</a:t>
            </a:r>
            <a:r>
              <a:rPr lang="en-US" baseline="0" dirty="0" smtClean="0"/>
              <a:t> Housing Development (constructed in St. Louis in 1956) was one of many similar developments that were built in major cities. These projects were created by city planners who treated humans as complex machines who needed to be placed in a neighborhood that served only their mechanical needs. These buildings were quickly seen as high-rise cement prisons and the neighborhoods became seedbeds for crime and social pathology. This development was completed demolished in 1972.</a:t>
            </a:r>
          </a:p>
          <a:p>
            <a:pPr marL="171450" indent="-171450">
              <a:buFont typeface="Arial" panose="020B0604020202020204" pitchFamily="34" charset="0"/>
              <a:buChar char="•"/>
            </a:pPr>
            <a:r>
              <a:rPr lang="en-US" baseline="0" dirty="0" smtClean="0"/>
              <a:t>Example of expressionism not considering how nature actually works:  The Sydney Opera House was formed based on the ideas of the architect alone (and not on the laws of nature [gravity] and the patterns of society [cost]). The building was an engineering nightmare and ended up costing 20 times the initial estimated cost.</a:t>
            </a:r>
            <a:endParaRPr lang="en-US" dirty="0"/>
          </a:p>
        </p:txBody>
      </p:sp>
      <p:sp>
        <p:nvSpPr>
          <p:cNvPr id="4" name="Date Placeholder 3"/>
          <p:cNvSpPr>
            <a:spLocks noGrp="1"/>
          </p:cNvSpPr>
          <p:nvPr>
            <p:ph type="dt" idx="10"/>
          </p:nvPr>
        </p:nvSpPr>
        <p:spPr/>
        <p:txBody>
          <a:bodyPr/>
          <a:lstStyle/>
          <a:p>
            <a:r>
              <a:rPr lang="en-US" smtClean="0"/>
              <a:t>11/21/2014</a:t>
            </a:r>
            <a:endParaRPr lang="en-US" dirty="0"/>
          </a:p>
        </p:txBody>
      </p:sp>
      <p:sp>
        <p:nvSpPr>
          <p:cNvPr id="5" name="Slide Number Placeholder 4"/>
          <p:cNvSpPr>
            <a:spLocks noGrp="1"/>
          </p:cNvSpPr>
          <p:nvPr>
            <p:ph type="sldNum" sz="quarter" idx="11"/>
          </p:nvPr>
        </p:nvSpPr>
        <p:spPr/>
        <p:txBody>
          <a:bodyPr/>
          <a:lstStyle/>
          <a:p>
            <a:fld id="{37A33F19-6584-47A2-B252-8629AF65E51F}" type="slidenum">
              <a:rPr lang="en-US" smtClean="0"/>
              <a:t>7</a:t>
            </a:fld>
            <a:endParaRPr lang="en-US" dirty="0"/>
          </a:p>
        </p:txBody>
      </p:sp>
    </p:spTree>
    <p:extLst>
      <p:ext uri="{BB962C8B-B14F-4D97-AF65-F5344CB8AC3E}">
        <p14:creationId xmlns:p14="http://schemas.microsoft.com/office/powerpoint/2010/main" val="72474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now turn our attention to how the available materials have caused structural shape to evolve</a:t>
            </a:r>
            <a:r>
              <a:rPr lang="en-US" baseline="0" dirty="0" smtClean="0"/>
              <a:t> over time. </a:t>
            </a:r>
          </a:p>
          <a:p>
            <a:pPr marL="171450" indent="-171450">
              <a:buFont typeface="Arial" panose="020B0604020202020204" pitchFamily="34" charset="0"/>
              <a:buChar char="•"/>
            </a:pPr>
            <a:r>
              <a:rPr lang="en-US" baseline="0" dirty="0" smtClean="0"/>
              <a:t>Available materials have changed over time:  from stone and wood </a:t>
            </a:r>
            <a:r>
              <a:rPr lang="en-US" baseline="0" dirty="0" smtClean="0">
                <a:sym typeface="Wingdings" panose="05000000000000000000" pitchFamily="2" charset="2"/>
              </a:rPr>
              <a:t></a:t>
            </a:r>
            <a:r>
              <a:rPr lang="en-US" baseline="0" dirty="0" smtClean="0"/>
              <a:t> iron </a:t>
            </a:r>
            <a:r>
              <a:rPr lang="en-US" baseline="0" dirty="0" smtClean="0">
                <a:sym typeface="Wingdings" panose="05000000000000000000" pitchFamily="2" charset="2"/>
              </a:rPr>
              <a:t></a:t>
            </a:r>
            <a:r>
              <a:rPr lang="en-US" baseline="0" dirty="0" smtClean="0"/>
              <a:t> concrete and steel</a:t>
            </a:r>
          </a:p>
          <a:p>
            <a:pPr marL="171450" indent="-171450">
              <a:buFont typeface="Arial" panose="020B0604020202020204" pitchFamily="34" charset="0"/>
              <a:buChar char="•"/>
            </a:pPr>
            <a:r>
              <a:rPr lang="en-US" baseline="0" dirty="0" smtClean="0"/>
              <a:t>As a new material became available for use, the engineer developed new structural forms to make best use of the materials.</a:t>
            </a:r>
          </a:p>
          <a:p>
            <a:pPr marL="171450" indent="-171450">
              <a:buFont typeface="Arial" panose="020B0604020202020204" pitchFamily="34" charset="0"/>
              <a:buChar char="•"/>
            </a:pPr>
            <a:r>
              <a:rPr lang="en-US" baseline="0" dirty="0" smtClean="0"/>
              <a:t>There are many examples of innovative feats of engineering, these are some of the landmark bridges:</a:t>
            </a:r>
          </a:p>
          <a:p>
            <a:pPr marL="628650" lvl="1" indent="-171450">
              <a:buFont typeface="Arial" panose="020B0604020202020204" pitchFamily="34" charset="0"/>
              <a:buChar char="•"/>
            </a:pPr>
            <a:r>
              <a:rPr lang="en-US" baseline="0" dirty="0" err="1" smtClean="0"/>
              <a:t>Arkadiko</a:t>
            </a:r>
            <a:r>
              <a:rPr lang="en-US" baseline="0" dirty="0" smtClean="0"/>
              <a:t> Bridge (1300 BC; Argolis, Greece) – corbel arch bridge made of cyclopean stone (still in use as a footbridge today)</a:t>
            </a:r>
          </a:p>
          <a:p>
            <a:pPr marL="628650" lvl="1" indent="-171450">
              <a:buFont typeface="Arial" panose="020B0604020202020204" pitchFamily="34" charset="0"/>
              <a:buChar char="•"/>
            </a:pPr>
            <a:r>
              <a:rPr lang="en-US" baseline="0" dirty="0" smtClean="0"/>
              <a:t>Iron Bridge (1781, UK) – world’s first iron bridge</a:t>
            </a:r>
          </a:p>
          <a:p>
            <a:pPr marL="628650" lvl="1" indent="-171450">
              <a:buFont typeface="Arial" panose="020B0604020202020204" pitchFamily="34" charset="0"/>
              <a:buChar char="•"/>
            </a:pPr>
            <a:r>
              <a:rPr lang="en-US" baseline="0" dirty="0" err="1" smtClean="0"/>
              <a:t>Garabit</a:t>
            </a:r>
            <a:r>
              <a:rPr lang="en-US" baseline="0" dirty="0" smtClean="0"/>
              <a:t> Viaduct (1885, France) – iron bridge constructed by Gustave Eiffel, reflects the understanding of forces he used to design the Eiffel Tower, incredibly stiff bridge (needed for the rail structure above)</a:t>
            </a:r>
          </a:p>
          <a:p>
            <a:pPr marL="628650" lvl="1" indent="-171450">
              <a:buFont typeface="Arial" panose="020B0604020202020204" pitchFamily="34" charset="0"/>
              <a:buChar char="•"/>
            </a:pPr>
            <a:r>
              <a:rPr lang="en-US" baseline="0" dirty="0" smtClean="0"/>
              <a:t>Brooklyn Bridge (1883, New York City) – combination suspension and cable-stayed bridge design by John Roebling (the father of the suspension bridge); first steel-wire suspension bridge constructed</a:t>
            </a:r>
          </a:p>
          <a:p>
            <a:pPr marL="628650" lvl="1" indent="-171450">
              <a:buFont typeface="Arial" panose="020B0604020202020204" pitchFamily="34" charset="0"/>
              <a:buChar char="•"/>
            </a:pPr>
            <a:r>
              <a:rPr lang="en-US" baseline="0" dirty="0" smtClean="0"/>
              <a:t>Pont le </a:t>
            </a:r>
            <a:r>
              <a:rPr lang="en-US" baseline="0" dirty="0" err="1" smtClean="0"/>
              <a:t>Veurdre</a:t>
            </a:r>
            <a:r>
              <a:rPr lang="en-US" baseline="0" dirty="0" smtClean="0"/>
              <a:t> (1911, France) – an early prestressed concrete bridge by Eugene </a:t>
            </a:r>
            <a:r>
              <a:rPr lang="en-US" baseline="0" dirty="0" err="1" smtClean="0"/>
              <a:t>Freyssinet</a:t>
            </a:r>
            <a:r>
              <a:rPr lang="en-US" baseline="0" dirty="0" smtClean="0"/>
              <a:t> (the father of prestressed concrete)</a:t>
            </a:r>
          </a:p>
          <a:p>
            <a:pPr marL="628650" lvl="1" indent="-171450">
              <a:buFont typeface="Arial" panose="020B0604020202020204" pitchFamily="34" charset="0"/>
              <a:buChar char="•"/>
            </a:pPr>
            <a:r>
              <a:rPr lang="en-US" baseline="0" dirty="0" smtClean="0"/>
              <a:t>Walnut Lane Memorial Bridge (1951, Philadelphia) – first prestressed concrete bridge in the US, designed by Gustave </a:t>
            </a:r>
            <a:r>
              <a:rPr lang="en-US" baseline="0" dirty="0" err="1" smtClean="0"/>
              <a:t>Magnel</a:t>
            </a:r>
            <a:r>
              <a:rPr lang="en-US" baseline="0" dirty="0" smtClean="0"/>
              <a:t> (the father of the modern prestressed concrete bridge), 30% less expensive than a regular concrete arch design</a:t>
            </a:r>
          </a:p>
          <a:p>
            <a:pPr marL="628650" lvl="1" indent="-171450">
              <a:buFont typeface="Arial" panose="020B0604020202020204" pitchFamily="34" charset="0"/>
              <a:buChar char="•"/>
            </a:pPr>
            <a:r>
              <a:rPr lang="en-US" baseline="0" dirty="0" err="1" smtClean="0"/>
              <a:t>Ganter</a:t>
            </a:r>
            <a:r>
              <a:rPr lang="en-US" baseline="0" dirty="0" smtClean="0"/>
              <a:t> Bridge (1980, Switzerland) – early </a:t>
            </a:r>
            <a:r>
              <a:rPr lang="en-US" baseline="0" dirty="0" err="1" smtClean="0"/>
              <a:t>extradosed</a:t>
            </a:r>
            <a:r>
              <a:rPr lang="en-US" baseline="0" dirty="0" smtClean="0"/>
              <a:t> (cable-stayed) concrete bridges by Christian </a:t>
            </a:r>
            <a:r>
              <a:rPr lang="en-US" baseline="0" dirty="0" err="1" smtClean="0"/>
              <a:t>Menn</a:t>
            </a:r>
            <a:endParaRPr lang="en-US" baseline="0" dirty="0" smtClean="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a:p>
        </p:txBody>
      </p:sp>
      <p:sp>
        <p:nvSpPr>
          <p:cNvPr id="5" name="Slide Number Placeholder 4"/>
          <p:cNvSpPr>
            <a:spLocks noGrp="1"/>
          </p:cNvSpPr>
          <p:nvPr>
            <p:ph type="sldNum" sz="quarter" idx="11"/>
          </p:nvPr>
        </p:nvSpPr>
        <p:spPr/>
        <p:txBody>
          <a:bodyPr/>
          <a:lstStyle/>
          <a:p>
            <a:fld id="{37A33F19-6584-47A2-B252-8629AF65E51F}" type="slidenum">
              <a:rPr lang="en-US" smtClean="0"/>
              <a:t>8</a:t>
            </a:fld>
            <a:endParaRPr lang="en-US"/>
          </a:p>
        </p:txBody>
      </p:sp>
    </p:spTree>
    <p:extLst>
      <p:ext uri="{BB962C8B-B14F-4D97-AF65-F5344CB8AC3E}">
        <p14:creationId xmlns:p14="http://schemas.microsoft.com/office/powerpoint/2010/main" val="394221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Today, for major projects, the engineer will typically have no say with regard to form (we will touch on this more later). This has led to a modern perspective where elegance and efficiency are at war with each other (the architect versus the engineer).</a:t>
            </a:r>
          </a:p>
          <a:p>
            <a:pPr marL="171450" indent="-171450">
              <a:buFont typeface="Arial" panose="020B0604020202020204" pitchFamily="34" charset="0"/>
              <a:buChar char="•"/>
            </a:pPr>
            <a:r>
              <a:rPr lang="en-US" baseline="0" dirty="0" smtClean="0"/>
              <a:t>On the left are three bridges designed by Santiago </a:t>
            </a:r>
            <a:r>
              <a:rPr lang="en-US" baseline="0" dirty="0" err="1" smtClean="0"/>
              <a:t>Calatrava</a:t>
            </a:r>
            <a:r>
              <a:rPr lang="en-US" baseline="0" dirty="0" smtClean="0"/>
              <a:t> where form may have been overemphasized leading to inefficient designs (from top):</a:t>
            </a:r>
          </a:p>
          <a:p>
            <a:pPr marL="628650" lvl="1" indent="-171450">
              <a:buFont typeface="Arial" panose="020B0604020202020204" pitchFamily="34" charset="0"/>
              <a:buChar char="•"/>
            </a:pPr>
            <a:r>
              <a:rPr lang="en-US" baseline="0" dirty="0" smtClean="0"/>
              <a:t>Margaret Hunt Hill Bridge (2012, Dallas)</a:t>
            </a:r>
          </a:p>
          <a:p>
            <a:pPr marL="628650" lvl="1" indent="-171450">
              <a:buFont typeface="Arial" panose="020B0604020202020204" pitchFamily="34" charset="0"/>
              <a:buChar char="•"/>
            </a:pPr>
            <a:r>
              <a:rPr lang="en-US" baseline="0" dirty="0" smtClean="0"/>
              <a:t>Margaret McDermott Bridge (TBD, Dallas)</a:t>
            </a:r>
          </a:p>
          <a:p>
            <a:pPr marL="628650" lvl="1" indent="-171450">
              <a:buFont typeface="Arial" panose="020B0604020202020204" pitchFamily="34" charset="0"/>
              <a:buChar char="•"/>
            </a:pPr>
            <a:r>
              <a:rPr lang="en-US" baseline="0" dirty="0" smtClean="0"/>
              <a:t>Puente del </a:t>
            </a:r>
            <a:r>
              <a:rPr lang="en-US" baseline="0" dirty="0" err="1" smtClean="0"/>
              <a:t>Alamillo</a:t>
            </a:r>
            <a:r>
              <a:rPr lang="en-US" baseline="0" dirty="0" smtClean="0"/>
              <a:t> (1992, Spain)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On the right are three types of bridges that are efficiently designed, but may lack elegance (depending on your perspective) (from top):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Prestressed concrete beams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Post-tensioned segmental construction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Curved steel plate girders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11/21/2014</a:t>
            </a:r>
            <a:endParaRPr lang="en-US"/>
          </a:p>
        </p:txBody>
      </p:sp>
      <p:sp>
        <p:nvSpPr>
          <p:cNvPr id="5" name="Slide Number Placeholder 4"/>
          <p:cNvSpPr>
            <a:spLocks noGrp="1"/>
          </p:cNvSpPr>
          <p:nvPr>
            <p:ph type="sldNum" sz="quarter" idx="11"/>
          </p:nvPr>
        </p:nvSpPr>
        <p:spPr/>
        <p:txBody>
          <a:bodyPr/>
          <a:lstStyle/>
          <a:p>
            <a:fld id="{37A33F19-6584-47A2-B252-8629AF65E51F}" type="slidenum">
              <a:rPr lang="en-US" smtClean="0"/>
              <a:t>9</a:t>
            </a:fld>
            <a:endParaRPr lang="en-US"/>
          </a:p>
        </p:txBody>
      </p:sp>
    </p:spTree>
    <p:extLst>
      <p:ext uri="{BB962C8B-B14F-4D97-AF65-F5344CB8AC3E}">
        <p14:creationId xmlns:p14="http://schemas.microsoft.com/office/powerpoint/2010/main" val="400247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0"/>
            </a:lvl1pPr>
          </a:lstStyle>
          <a:p>
            <a:r>
              <a:rPr lang="en-US" smtClean="0"/>
              <a:t>Click to edit Master title style</a:t>
            </a:r>
            <a:endParaRPr lang="en-US" dirty="0"/>
          </a:p>
        </p:txBody>
      </p:sp>
      <p:sp>
        <p:nvSpPr>
          <p:cNvPr id="3" name="Subtitle 2"/>
          <p:cNvSpPr>
            <a:spLocks noGrp="1"/>
          </p:cNvSpPr>
          <p:nvPr>
            <p:ph type="subTitle" idx="1"/>
          </p:nvPr>
        </p:nvSpPr>
        <p:spPr>
          <a:xfrm>
            <a:off x="1143000" y="4085682"/>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4145C0-9BF1-48EB-A3E7-D7703D9C5139}"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23500618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F25B0A-D5E3-486B-B21E-C66E23A59D35}"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251469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27F17F-F63F-493D-B9FB-420DC6032A6C}"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1819988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458031-C77B-430F-8D69-9A7FC82BD973}"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0" y="6258957"/>
            <a:ext cx="1850984" cy="522843"/>
          </a:xfrm>
          <a:prstGeom prst="rect">
            <a:avLst/>
          </a:prstGeom>
        </p:spPr>
      </p:pic>
      <p:pic>
        <p:nvPicPr>
          <p:cNvPr id="8" name="Picture 7"/>
          <p:cNvPicPr>
            <a:picLocks noChangeAspect="1"/>
          </p:cNvPicPr>
          <p:nvPr userDrawn="1"/>
        </p:nvPicPr>
        <p:blipFill>
          <a:blip r:embed="rId3"/>
          <a:stretch>
            <a:fillRect/>
          </a:stretch>
        </p:blipFill>
        <p:spPr>
          <a:xfrm>
            <a:off x="8353487" y="6186957"/>
            <a:ext cx="790513" cy="596985"/>
          </a:xfrm>
          <a:prstGeom prst="rect">
            <a:avLst/>
          </a:prstGeom>
        </p:spPr>
      </p:pic>
    </p:spTree>
    <p:extLst>
      <p:ext uri="{BB962C8B-B14F-4D97-AF65-F5344CB8AC3E}">
        <p14:creationId xmlns:p14="http://schemas.microsoft.com/office/powerpoint/2010/main" val="16600877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84775-39EE-4D9D-9797-A7CBF2EA7ABF}" type="datetime1">
              <a:rPr lang="en-US" smtClean="0"/>
              <a:t>8/1/2016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2599402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3E6ADE-E75B-4257-B7AE-716253D175EF}" type="datetime1">
              <a:rPr lang="en-US" smtClean="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109520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E20E34-87C8-48A4-917A-69CF9F8B8919}" type="datetime1">
              <a:rPr lang="en-US" smtClean="0"/>
              <a:t>8/1/2016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159155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005ED4-C249-4466-8049-57A6240473C9}" type="datetime1">
              <a:rPr lang="en-US" smtClean="0"/>
              <a:t>8/1/2016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85454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077F96-A43B-44F6-A007-6B31686F108E}" type="datetime1">
              <a:rPr lang="en-US" smtClean="0"/>
              <a:t>8/1/2016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350060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F87E9-92CE-4746-9AA2-B6C9CB49A557}" type="datetime1">
              <a:rPr lang="en-US" smtClean="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140719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61C7A-DE98-41DE-9551-0C1963B0BE91}" type="datetime1">
              <a:rPr lang="en-US" smtClean="0"/>
              <a:t>8/1/2016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13EB2C-5E17-4797-A93C-DE8311225583}" type="slidenum">
              <a:rPr lang="en-US" smtClean="0"/>
              <a:t>‹#›</a:t>
            </a:fld>
            <a:endParaRPr lang="en-US" dirty="0"/>
          </a:p>
        </p:txBody>
      </p:sp>
    </p:spTree>
    <p:extLst>
      <p:ext uri="{BB962C8B-B14F-4D97-AF65-F5344CB8AC3E}">
        <p14:creationId xmlns:p14="http://schemas.microsoft.com/office/powerpoint/2010/main" val="236603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50984" y="6356351"/>
            <a:ext cx="117796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AA5229-360E-41D5-B2FD-A9D3A37EC0B5}" type="datetime1">
              <a:rPr lang="en-US" smtClean="0"/>
              <a:pPr/>
              <a:t>8/1/2016</a:t>
            </a:fld>
            <a:endParaRPr lang="en-US" dirty="0"/>
          </a:p>
        </p:txBody>
      </p:sp>
      <p:sp>
        <p:nvSpPr>
          <p:cNvPr id="5" name="Footer Placeholder 4"/>
          <p:cNvSpPr>
            <a:spLocks noGrp="1"/>
          </p:cNvSpPr>
          <p:nvPr>
            <p:ph type="ftr" sz="quarter" idx="3"/>
          </p:nvPr>
        </p:nvSpPr>
        <p:spPr>
          <a:xfrm>
            <a:off x="3617932"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93015" y="6356351"/>
            <a:ext cx="10604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3EB2C-5E17-4797-A93C-DE8311225583}" type="slidenum">
              <a:rPr lang="en-US" smtClean="0"/>
              <a:pPr/>
              <a:t>‹#›</a:t>
            </a:fld>
            <a:endParaRPr lang="en-US" dirty="0"/>
          </a:p>
        </p:txBody>
      </p:sp>
      <p:pic>
        <p:nvPicPr>
          <p:cNvPr id="7" name="Picture 6"/>
          <p:cNvPicPr>
            <a:picLocks noChangeAspect="1"/>
          </p:cNvPicPr>
          <p:nvPr userDrawn="1"/>
        </p:nvPicPr>
        <p:blipFill>
          <a:blip r:embed="rId13"/>
          <a:stretch>
            <a:fillRect/>
          </a:stretch>
        </p:blipFill>
        <p:spPr>
          <a:xfrm>
            <a:off x="0" y="6258957"/>
            <a:ext cx="1850984" cy="522843"/>
          </a:xfrm>
          <a:prstGeom prst="rect">
            <a:avLst/>
          </a:prstGeom>
        </p:spPr>
      </p:pic>
      <p:pic>
        <p:nvPicPr>
          <p:cNvPr id="8" name="Picture 7"/>
          <p:cNvPicPr>
            <a:picLocks noChangeAspect="1"/>
          </p:cNvPicPr>
          <p:nvPr userDrawn="1"/>
        </p:nvPicPr>
        <p:blipFill>
          <a:blip r:embed="rId14"/>
          <a:stretch>
            <a:fillRect/>
          </a:stretch>
        </p:blipFill>
        <p:spPr>
          <a:xfrm>
            <a:off x="8353487" y="6186957"/>
            <a:ext cx="790513" cy="596985"/>
          </a:xfrm>
          <a:prstGeom prst="rect">
            <a:avLst/>
          </a:prstGeom>
        </p:spPr>
      </p:pic>
    </p:spTree>
    <p:extLst>
      <p:ext uri="{BB962C8B-B14F-4D97-AF65-F5344CB8AC3E}">
        <p14:creationId xmlns:p14="http://schemas.microsoft.com/office/powerpoint/2010/main" val="933339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70.jpeg"/><Relationship Id="rId4" Type="http://schemas.openxmlformats.org/officeDocument/2006/relationships/image" Target="../media/image6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79.jpeg"/><Relationship Id="rId4" Type="http://schemas.openxmlformats.org/officeDocument/2006/relationships/image" Target="../media/image78.jpeg"/></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82.jpeg"/><Relationship Id="rId4" Type="http://schemas.openxmlformats.org/officeDocument/2006/relationships/image" Target="../media/image81.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85.jpeg"/><Relationship Id="rId4" Type="http://schemas.openxmlformats.org/officeDocument/2006/relationships/image" Target="../media/image84.jpe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hyperlink" Target="mailto:dgarber@fiu.e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6.jpeg"/><Relationship Id="rId10" Type="http://schemas.openxmlformats.org/officeDocument/2006/relationships/image" Target="../media/image32.jpeg"/><Relationship Id="rId4" Type="http://schemas.openxmlformats.org/officeDocument/2006/relationships/image" Target="../media/image28.jpeg"/><Relationship Id="rId9"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Introduction to Structural Engineering</a:t>
            </a:r>
            <a:endParaRPr lang="en-US" dirty="0"/>
          </a:p>
        </p:txBody>
      </p:sp>
      <p:sp>
        <p:nvSpPr>
          <p:cNvPr id="25" name="Slide Number Placeholder 24"/>
          <p:cNvSpPr>
            <a:spLocks noGrp="1"/>
          </p:cNvSpPr>
          <p:nvPr>
            <p:ph type="sldNum" sz="quarter" idx="12"/>
          </p:nvPr>
        </p:nvSpPr>
        <p:spPr/>
        <p:txBody>
          <a:bodyPr/>
          <a:lstStyle/>
          <a:p>
            <a:fld id="{6213EB2C-5E17-4797-A93C-DE8311225583}" type="slidenum">
              <a:rPr lang="en-US" smtClean="0"/>
              <a:t>1</a:t>
            </a:fld>
            <a:endParaRPr lang="en-US" dirty="0"/>
          </a:p>
        </p:txBody>
      </p:sp>
      <p:sp>
        <p:nvSpPr>
          <p:cNvPr id="6" name="TextBox 5"/>
          <p:cNvSpPr txBox="1"/>
          <p:nvPr/>
        </p:nvSpPr>
        <p:spPr>
          <a:xfrm>
            <a:off x="1995054" y="6356351"/>
            <a:ext cx="6122324" cy="338554"/>
          </a:xfrm>
          <a:prstGeom prst="rect">
            <a:avLst/>
          </a:prstGeom>
          <a:noFill/>
        </p:spPr>
        <p:txBody>
          <a:bodyPr wrap="square" rtlCol="0">
            <a:spAutoFit/>
          </a:bodyPr>
          <a:lstStyle/>
          <a:p>
            <a:pPr algn="ctr"/>
            <a:r>
              <a:rPr lang="en-US" sz="1600" dirty="0" smtClean="0"/>
              <a:t>Presentation created by David Garber (Assistant Professor, FIU)</a:t>
            </a:r>
            <a:endParaRPr lang="en-US" sz="1600" dirty="0"/>
          </a:p>
        </p:txBody>
      </p:sp>
      <p:sp>
        <p:nvSpPr>
          <p:cNvPr id="3"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B"/>
          <p:cNvSpPr/>
          <p:nvPr/>
        </p:nvSpPr>
        <p:spPr>
          <a:xfrm>
            <a:off x="0" y="6781800"/>
            <a:ext cx="261257"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407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Structural Art?</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10</a:t>
            </a:fld>
            <a:endParaRPr lang="en-US" dirty="0"/>
          </a:p>
        </p:txBody>
      </p:sp>
      <p:grpSp>
        <p:nvGrpSpPr>
          <p:cNvPr id="11" name="Group 10"/>
          <p:cNvGrpSpPr/>
          <p:nvPr/>
        </p:nvGrpSpPr>
        <p:grpSpPr>
          <a:xfrm>
            <a:off x="248532" y="1992642"/>
            <a:ext cx="3360979" cy="3095397"/>
            <a:chOff x="1969111" y="1952853"/>
            <a:chExt cx="4781313" cy="4403498"/>
          </a:xfrm>
        </p:grpSpPr>
        <p:grpSp>
          <p:nvGrpSpPr>
            <p:cNvPr id="4" name="Group 3"/>
            <p:cNvGrpSpPr/>
            <p:nvPr/>
          </p:nvGrpSpPr>
          <p:grpSpPr>
            <a:xfrm>
              <a:off x="1969111" y="1952853"/>
              <a:ext cx="4781313" cy="4403498"/>
              <a:chOff x="747132" y="1137425"/>
              <a:chExt cx="4092497" cy="3769112"/>
            </a:xfrm>
          </p:grpSpPr>
          <p:sp>
            <p:nvSpPr>
              <p:cNvPr id="5" name="Oval 4"/>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Oval 5"/>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Oval 6"/>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8" name="TextBox 7"/>
            <p:cNvSpPr txBox="1"/>
            <p:nvPr/>
          </p:nvSpPr>
          <p:spPr>
            <a:xfrm>
              <a:off x="2206882" y="3014674"/>
              <a:ext cx="2035833" cy="369332"/>
            </a:xfrm>
            <a:prstGeom prst="rect">
              <a:avLst/>
            </a:prstGeom>
            <a:noFill/>
          </p:spPr>
          <p:txBody>
            <a:bodyPr wrap="square" rtlCol="0">
              <a:spAutoFit/>
            </a:bodyPr>
            <a:lstStyle/>
            <a:p>
              <a:pPr algn="ctr"/>
              <a:r>
                <a:rPr lang="en-US" b="1" dirty="0" smtClean="0"/>
                <a:t>Efficiency</a:t>
              </a:r>
              <a:endParaRPr lang="en-US" b="1" dirty="0"/>
            </a:p>
          </p:txBody>
        </p:sp>
        <p:sp>
          <p:nvSpPr>
            <p:cNvPr id="9" name="TextBox 8"/>
            <p:cNvSpPr txBox="1"/>
            <p:nvPr/>
          </p:nvSpPr>
          <p:spPr>
            <a:xfrm>
              <a:off x="4478653" y="3014675"/>
              <a:ext cx="2035833" cy="369332"/>
            </a:xfrm>
            <a:prstGeom prst="rect">
              <a:avLst/>
            </a:prstGeom>
            <a:noFill/>
          </p:spPr>
          <p:txBody>
            <a:bodyPr wrap="square" rtlCol="0">
              <a:spAutoFit/>
            </a:bodyPr>
            <a:lstStyle/>
            <a:p>
              <a:pPr algn="ctr"/>
              <a:r>
                <a:rPr lang="en-US" b="1" dirty="0" smtClean="0"/>
                <a:t>Economy</a:t>
              </a:r>
              <a:endParaRPr lang="en-US" b="1" dirty="0"/>
            </a:p>
          </p:txBody>
        </p:sp>
        <p:sp>
          <p:nvSpPr>
            <p:cNvPr id="10" name="TextBox 9"/>
            <p:cNvSpPr txBox="1"/>
            <p:nvPr/>
          </p:nvSpPr>
          <p:spPr>
            <a:xfrm>
              <a:off x="3340126" y="4900075"/>
              <a:ext cx="2035833" cy="369332"/>
            </a:xfrm>
            <a:prstGeom prst="rect">
              <a:avLst/>
            </a:prstGeom>
            <a:noFill/>
          </p:spPr>
          <p:txBody>
            <a:bodyPr wrap="square" rtlCol="0">
              <a:spAutoFit/>
            </a:bodyPr>
            <a:lstStyle/>
            <a:p>
              <a:pPr algn="ctr"/>
              <a:r>
                <a:rPr lang="en-US" b="1" dirty="0" smtClean="0"/>
                <a:t>Elegance</a:t>
              </a:r>
              <a:endParaRPr lang="en-US" b="1" dirty="0"/>
            </a:p>
          </p:txBody>
        </p:sp>
      </p:grpSp>
      <p:cxnSp>
        <p:nvCxnSpPr>
          <p:cNvPr id="12" name="Straight Arrow Connector 11"/>
          <p:cNvCxnSpPr/>
          <p:nvPr/>
        </p:nvCxnSpPr>
        <p:spPr>
          <a:xfrm flipH="1">
            <a:off x="1927809" y="1690689"/>
            <a:ext cx="882597" cy="16388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04146" y="1298718"/>
            <a:ext cx="2372488" cy="461665"/>
          </a:xfrm>
          <a:prstGeom prst="rect">
            <a:avLst/>
          </a:prstGeom>
          <a:noFill/>
        </p:spPr>
        <p:txBody>
          <a:bodyPr wrap="square" rtlCol="0">
            <a:spAutoFit/>
          </a:bodyPr>
          <a:lstStyle/>
          <a:p>
            <a:pPr algn="ctr"/>
            <a:r>
              <a:rPr lang="en-US" sz="2400" b="1" i="1" dirty="0" smtClean="0"/>
              <a:t>Structural Art</a:t>
            </a:r>
            <a:endParaRPr lang="en-US" sz="2400" b="1" i="1" dirty="0"/>
          </a:p>
        </p:txBody>
      </p:sp>
      <p:sp>
        <p:nvSpPr>
          <p:cNvPr id="21" name="TextBox 20"/>
          <p:cNvSpPr txBox="1"/>
          <p:nvPr/>
        </p:nvSpPr>
        <p:spPr>
          <a:xfrm>
            <a:off x="4194348" y="2415277"/>
            <a:ext cx="4743450" cy="2805063"/>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t>Conservation of natural resources</a:t>
            </a:r>
          </a:p>
          <a:p>
            <a:pPr marL="342900" indent="-342900">
              <a:lnSpc>
                <a:spcPct val="150000"/>
              </a:lnSpc>
              <a:buFont typeface="+mj-lt"/>
              <a:buAutoNum type="arabicPeriod"/>
            </a:pPr>
            <a:r>
              <a:rPr lang="en-US" sz="2400" dirty="0" smtClean="0"/>
              <a:t>Minimization of public expenditures</a:t>
            </a:r>
          </a:p>
          <a:p>
            <a:pPr marL="342900" indent="-342900">
              <a:lnSpc>
                <a:spcPct val="150000"/>
              </a:lnSpc>
              <a:buFont typeface="+mj-lt"/>
              <a:buAutoNum type="arabicPeriod"/>
            </a:pPr>
            <a:r>
              <a:rPr lang="en-US" sz="2400" dirty="0" smtClean="0"/>
              <a:t>Creation of a more visually appealing environment</a:t>
            </a:r>
            <a:endParaRPr lang="en-US" sz="2400" dirty="0"/>
          </a:p>
        </p:txBody>
      </p:sp>
      <p:sp>
        <p:nvSpPr>
          <p:cNvPr id="22" name="TextBox 21"/>
          <p:cNvSpPr txBox="1"/>
          <p:nvPr/>
        </p:nvSpPr>
        <p:spPr>
          <a:xfrm>
            <a:off x="3690579" y="1932873"/>
            <a:ext cx="5283858" cy="461665"/>
          </a:xfrm>
          <a:prstGeom prst="rect">
            <a:avLst/>
          </a:prstGeom>
          <a:noFill/>
        </p:spPr>
        <p:txBody>
          <a:bodyPr wrap="square" rtlCol="0">
            <a:spAutoFit/>
          </a:bodyPr>
          <a:lstStyle/>
          <a:p>
            <a:r>
              <a:rPr lang="en-US" sz="2400" b="1" dirty="0" smtClean="0"/>
              <a:t>What is accomplished in structural art?</a:t>
            </a:r>
            <a:endParaRPr lang="en-US" sz="2400" b="1" dirty="0"/>
          </a:p>
        </p:txBody>
      </p:sp>
      <p:sp>
        <p:nvSpPr>
          <p:cNvPr id="23" name="TextBox 22"/>
          <p:cNvSpPr txBox="1"/>
          <p:nvPr/>
        </p:nvSpPr>
        <p:spPr>
          <a:xfrm>
            <a:off x="3035687" y="5588015"/>
            <a:ext cx="3969841" cy="461665"/>
          </a:xfrm>
          <a:prstGeom prst="rect">
            <a:avLst/>
          </a:prstGeom>
          <a:noFill/>
        </p:spPr>
        <p:txBody>
          <a:bodyPr wrap="square" rtlCol="0">
            <a:spAutoFit/>
          </a:bodyPr>
          <a:lstStyle/>
          <a:p>
            <a:pPr algn="ctr"/>
            <a:r>
              <a:rPr lang="en-US" sz="2400" b="1" u="sng" dirty="0" smtClean="0"/>
              <a:t>Engineering Elegance</a:t>
            </a:r>
            <a:endParaRPr lang="en-US" sz="2400" b="1" u="sng" dirty="0"/>
          </a:p>
        </p:txBody>
      </p:sp>
      <p:sp>
        <p:nvSpPr>
          <p:cNvPr id="1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B"/>
          <p:cNvSpPr/>
          <p:nvPr/>
        </p:nvSpPr>
        <p:spPr>
          <a:xfrm>
            <a:off x="0" y="6781800"/>
            <a:ext cx="2612571"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16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Effect transition="in" filter="fade">
                                      <p:cBhvr>
                                        <p:cTn id="31" dur="500"/>
                                        <p:tgtEl>
                                          <p:spTgt spid="2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xEl>
                                              <p:pRg st="2" end="2"/>
                                            </p:txEl>
                                          </p:spTgt>
                                        </p:tgtEl>
                                        <p:attrNameLst>
                                          <p:attrName>style.visibility</p:attrName>
                                        </p:attrNameLst>
                                      </p:cBhvr>
                                      <p:to>
                                        <p:strVal val="visible"/>
                                      </p:to>
                                    </p:set>
                                    <p:animEffect transition="in" filter="fade">
                                      <p:cBhvr>
                                        <p:cTn id="36" dur="500"/>
                                        <p:tgtEl>
                                          <p:spTgt spid="2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and Science</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11</a:t>
            </a:fld>
            <a:endParaRPr lang="en-US" dirty="0"/>
          </a:p>
        </p:txBody>
      </p:sp>
      <p:sp>
        <p:nvSpPr>
          <p:cNvPr id="5" name="TextBox 4"/>
          <p:cNvSpPr txBox="1"/>
          <p:nvPr/>
        </p:nvSpPr>
        <p:spPr>
          <a:xfrm>
            <a:off x="780134" y="1883222"/>
            <a:ext cx="2711455" cy="461665"/>
          </a:xfrm>
          <a:prstGeom prst="rect">
            <a:avLst/>
          </a:prstGeom>
          <a:noFill/>
        </p:spPr>
        <p:txBody>
          <a:bodyPr wrap="square" rtlCol="0">
            <a:spAutoFit/>
          </a:bodyPr>
          <a:lstStyle/>
          <a:p>
            <a:pPr algn="ctr"/>
            <a:r>
              <a:rPr lang="en-US" sz="2400" b="1" u="sng" dirty="0" smtClean="0"/>
              <a:t>False View</a:t>
            </a:r>
            <a:endParaRPr lang="en-US" sz="2400" b="1" u="sng" dirty="0"/>
          </a:p>
        </p:txBody>
      </p:sp>
      <p:sp>
        <p:nvSpPr>
          <p:cNvPr id="6" name="TextBox 5"/>
          <p:cNvSpPr txBox="1"/>
          <p:nvPr/>
        </p:nvSpPr>
        <p:spPr>
          <a:xfrm>
            <a:off x="1162050" y="1229024"/>
            <a:ext cx="7981950" cy="461665"/>
          </a:xfrm>
          <a:prstGeom prst="rect">
            <a:avLst/>
          </a:prstGeom>
          <a:noFill/>
        </p:spPr>
        <p:txBody>
          <a:bodyPr wrap="square" rtlCol="0">
            <a:spAutoFit/>
          </a:bodyPr>
          <a:lstStyle/>
          <a:p>
            <a:r>
              <a:rPr lang="en-US" sz="2400" i="1" dirty="0" smtClean="0"/>
              <a:t>What are engineering and science and how do they relate?</a:t>
            </a:r>
            <a:endParaRPr lang="en-US" sz="2400" i="1" dirty="0"/>
          </a:p>
        </p:txBody>
      </p:sp>
      <p:sp>
        <p:nvSpPr>
          <p:cNvPr id="8" name="Rounded Rectangle 7"/>
          <p:cNvSpPr/>
          <p:nvPr/>
        </p:nvSpPr>
        <p:spPr>
          <a:xfrm>
            <a:off x="1362984" y="2573788"/>
            <a:ext cx="1545755"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Nature</a:t>
            </a:r>
            <a:endParaRPr lang="en-US" sz="2400" b="1" dirty="0"/>
          </a:p>
        </p:txBody>
      </p:sp>
      <p:sp>
        <p:nvSpPr>
          <p:cNvPr id="9" name="Rounded Rectangle 8"/>
          <p:cNvSpPr/>
          <p:nvPr/>
        </p:nvSpPr>
        <p:spPr>
          <a:xfrm>
            <a:off x="1362984" y="3659838"/>
            <a:ext cx="1545755"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Scientist</a:t>
            </a:r>
            <a:endParaRPr lang="en-US" sz="2400" b="1" dirty="0"/>
          </a:p>
        </p:txBody>
      </p:sp>
      <p:sp>
        <p:nvSpPr>
          <p:cNvPr id="10" name="Rounded Rectangle 9"/>
          <p:cNvSpPr/>
          <p:nvPr/>
        </p:nvSpPr>
        <p:spPr>
          <a:xfrm>
            <a:off x="1362984" y="4745888"/>
            <a:ext cx="1545755"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Engineer</a:t>
            </a:r>
            <a:endParaRPr lang="en-US" sz="2400" b="1" dirty="0"/>
          </a:p>
        </p:txBody>
      </p:sp>
      <p:cxnSp>
        <p:nvCxnSpPr>
          <p:cNvPr id="11" name="Straight Arrow Connector 10"/>
          <p:cNvCxnSpPr>
            <a:stCxn id="8" idx="2"/>
          </p:cNvCxnSpPr>
          <p:nvPr/>
        </p:nvCxnSpPr>
        <p:spPr>
          <a:xfrm flipH="1">
            <a:off x="2135861" y="3301152"/>
            <a:ext cx="1" cy="3586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135861" y="4393005"/>
            <a:ext cx="1" cy="35868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627091" y="3037891"/>
            <a:ext cx="1545755"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Nature</a:t>
            </a:r>
            <a:endParaRPr lang="en-US" sz="2400" b="1" dirty="0"/>
          </a:p>
        </p:txBody>
      </p:sp>
      <p:sp>
        <p:nvSpPr>
          <p:cNvPr id="16" name="Rounded Rectangle 15"/>
          <p:cNvSpPr/>
          <p:nvPr/>
        </p:nvSpPr>
        <p:spPr>
          <a:xfrm>
            <a:off x="4532117" y="4482627"/>
            <a:ext cx="1545755"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Scientist</a:t>
            </a:r>
            <a:endParaRPr lang="en-US" sz="2400" b="1" dirty="0"/>
          </a:p>
        </p:txBody>
      </p:sp>
      <p:sp>
        <p:nvSpPr>
          <p:cNvPr id="17" name="Rounded Rectangle 16"/>
          <p:cNvSpPr/>
          <p:nvPr/>
        </p:nvSpPr>
        <p:spPr>
          <a:xfrm>
            <a:off x="6853512" y="4482627"/>
            <a:ext cx="1545755"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Engineer</a:t>
            </a:r>
            <a:endParaRPr lang="en-US" sz="2400" b="1" dirty="0"/>
          </a:p>
        </p:txBody>
      </p:sp>
      <p:sp>
        <p:nvSpPr>
          <p:cNvPr id="24" name="TextBox 23"/>
          <p:cNvSpPr txBox="1"/>
          <p:nvPr/>
        </p:nvSpPr>
        <p:spPr>
          <a:xfrm>
            <a:off x="5044240" y="2347325"/>
            <a:ext cx="2711455" cy="461665"/>
          </a:xfrm>
          <a:prstGeom prst="rect">
            <a:avLst/>
          </a:prstGeom>
          <a:noFill/>
        </p:spPr>
        <p:txBody>
          <a:bodyPr wrap="square" rtlCol="0">
            <a:spAutoFit/>
          </a:bodyPr>
          <a:lstStyle/>
          <a:p>
            <a:pPr algn="ctr"/>
            <a:r>
              <a:rPr lang="en-US" sz="2400" b="1" u="sng" dirty="0" smtClean="0"/>
              <a:t>Better View</a:t>
            </a:r>
            <a:endParaRPr lang="en-US" sz="2400" b="1" u="sng" dirty="0"/>
          </a:p>
        </p:txBody>
      </p:sp>
      <p:grpSp>
        <p:nvGrpSpPr>
          <p:cNvPr id="12" name="Group 11"/>
          <p:cNvGrpSpPr/>
          <p:nvPr/>
        </p:nvGrpSpPr>
        <p:grpSpPr>
          <a:xfrm>
            <a:off x="4185131" y="3765255"/>
            <a:ext cx="2214838" cy="717372"/>
            <a:chOff x="4185131" y="3765255"/>
            <a:chExt cx="2214838" cy="717372"/>
          </a:xfrm>
        </p:grpSpPr>
        <p:cxnSp>
          <p:nvCxnSpPr>
            <p:cNvPr id="18" name="Straight Arrow Connector 17"/>
            <p:cNvCxnSpPr>
              <a:stCxn id="15" idx="2"/>
              <a:endCxn id="16" idx="0"/>
            </p:cNvCxnSpPr>
            <p:nvPr/>
          </p:nvCxnSpPr>
          <p:spPr>
            <a:xfrm flipH="1">
              <a:off x="5304995" y="3765255"/>
              <a:ext cx="1094974" cy="717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85131" y="3856899"/>
              <a:ext cx="1466850" cy="369332"/>
            </a:xfrm>
            <a:prstGeom prst="rect">
              <a:avLst/>
            </a:prstGeom>
            <a:noFill/>
          </p:spPr>
          <p:txBody>
            <a:bodyPr wrap="square" rtlCol="0">
              <a:spAutoFit/>
            </a:bodyPr>
            <a:lstStyle/>
            <a:p>
              <a:pPr algn="r"/>
              <a:r>
                <a:rPr lang="en-US" dirty="0" smtClean="0"/>
                <a:t>Interprets</a:t>
              </a:r>
              <a:endParaRPr lang="en-US" dirty="0"/>
            </a:p>
          </p:txBody>
        </p:sp>
      </p:grpSp>
      <p:grpSp>
        <p:nvGrpSpPr>
          <p:cNvPr id="13" name="Group 12"/>
          <p:cNvGrpSpPr/>
          <p:nvPr/>
        </p:nvGrpSpPr>
        <p:grpSpPr>
          <a:xfrm>
            <a:off x="6399969" y="3765255"/>
            <a:ext cx="2281943" cy="717372"/>
            <a:chOff x="6399969" y="3765255"/>
            <a:chExt cx="2281943" cy="717372"/>
          </a:xfrm>
        </p:grpSpPr>
        <p:cxnSp>
          <p:nvCxnSpPr>
            <p:cNvPr id="21" name="Straight Arrow Connector 20"/>
            <p:cNvCxnSpPr>
              <a:stCxn id="15" idx="2"/>
              <a:endCxn id="17" idx="0"/>
            </p:cNvCxnSpPr>
            <p:nvPr/>
          </p:nvCxnSpPr>
          <p:spPr>
            <a:xfrm>
              <a:off x="6399969" y="3765255"/>
              <a:ext cx="1226421" cy="7173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15062" y="3856899"/>
              <a:ext cx="1466850" cy="369332"/>
            </a:xfrm>
            <a:prstGeom prst="rect">
              <a:avLst/>
            </a:prstGeom>
            <a:noFill/>
          </p:spPr>
          <p:txBody>
            <a:bodyPr wrap="square" rtlCol="0">
              <a:spAutoFit/>
            </a:bodyPr>
            <a:lstStyle/>
            <a:p>
              <a:r>
                <a:rPr lang="en-US" dirty="0" smtClean="0"/>
                <a:t>Creates</a:t>
              </a:r>
              <a:endParaRPr lang="en-US" dirty="0"/>
            </a:p>
          </p:txBody>
        </p:sp>
      </p:grpSp>
      <p:grpSp>
        <p:nvGrpSpPr>
          <p:cNvPr id="19" name="Group 18"/>
          <p:cNvGrpSpPr/>
          <p:nvPr/>
        </p:nvGrpSpPr>
        <p:grpSpPr>
          <a:xfrm>
            <a:off x="5565163" y="4846309"/>
            <a:ext cx="1801058" cy="1088608"/>
            <a:chOff x="5565163" y="4846309"/>
            <a:chExt cx="1801058" cy="1088608"/>
          </a:xfrm>
        </p:grpSpPr>
        <p:cxnSp>
          <p:nvCxnSpPr>
            <p:cNvPr id="27" name="Straight Arrow Connector 26"/>
            <p:cNvCxnSpPr>
              <a:stCxn id="16" idx="3"/>
              <a:endCxn id="17" idx="1"/>
            </p:cNvCxnSpPr>
            <p:nvPr/>
          </p:nvCxnSpPr>
          <p:spPr>
            <a:xfrm>
              <a:off x="6077872" y="4846309"/>
              <a:ext cx="775640"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5163" y="5288586"/>
              <a:ext cx="1801058" cy="646331"/>
            </a:xfrm>
            <a:prstGeom prst="rect">
              <a:avLst/>
            </a:prstGeom>
            <a:noFill/>
          </p:spPr>
          <p:txBody>
            <a:bodyPr wrap="square" rtlCol="0">
              <a:spAutoFit/>
            </a:bodyPr>
            <a:lstStyle/>
            <a:p>
              <a:pPr algn="ctr"/>
              <a:r>
                <a:rPr lang="en-US" dirty="0" smtClean="0"/>
                <a:t>Each draws from the other</a:t>
              </a:r>
              <a:endParaRPr lang="en-US" dirty="0"/>
            </a:p>
          </p:txBody>
        </p:sp>
      </p:grpSp>
      <p:sp>
        <p:nvSpPr>
          <p:cNvPr id="20"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B"/>
          <p:cNvSpPr/>
          <p:nvPr/>
        </p:nvSpPr>
        <p:spPr>
          <a:xfrm>
            <a:off x="0" y="6781800"/>
            <a:ext cx="2873829"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0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5" grpId="0" animBg="1"/>
      <p:bldP spid="16" grpId="0" animBg="1"/>
      <p:bldP spid="17"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Structures and Machines</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12</a:t>
            </a:fld>
            <a:endParaRPr lang="en-US" dirty="0"/>
          </a:p>
        </p:txBody>
      </p:sp>
      <p:sp>
        <p:nvSpPr>
          <p:cNvPr id="6" name="TextBox 5"/>
          <p:cNvSpPr txBox="1"/>
          <p:nvPr/>
        </p:nvSpPr>
        <p:spPr>
          <a:xfrm>
            <a:off x="1162050" y="1229024"/>
            <a:ext cx="7509790" cy="461665"/>
          </a:xfrm>
          <a:prstGeom prst="rect">
            <a:avLst/>
          </a:prstGeom>
          <a:noFill/>
        </p:spPr>
        <p:txBody>
          <a:bodyPr wrap="square" rtlCol="0">
            <a:spAutoFit/>
          </a:bodyPr>
          <a:lstStyle/>
          <a:p>
            <a:r>
              <a:rPr lang="en-US" sz="2400" i="1" dirty="0" smtClean="0"/>
              <a:t>Which of these involves technology?</a:t>
            </a:r>
            <a:endParaRPr lang="en-US" sz="2400" i="1" dirty="0"/>
          </a:p>
        </p:txBody>
      </p:sp>
      <p:sp>
        <p:nvSpPr>
          <p:cNvPr id="22" name="TextBox 21"/>
          <p:cNvSpPr txBox="1"/>
          <p:nvPr/>
        </p:nvSpPr>
        <p:spPr>
          <a:xfrm>
            <a:off x="628649" y="1771922"/>
            <a:ext cx="7562850" cy="461665"/>
          </a:xfrm>
          <a:prstGeom prst="rect">
            <a:avLst/>
          </a:prstGeom>
          <a:noFill/>
        </p:spPr>
        <p:txBody>
          <a:bodyPr wrap="square" rtlCol="0">
            <a:spAutoFit/>
          </a:bodyPr>
          <a:lstStyle/>
          <a:p>
            <a:r>
              <a:rPr lang="en-US" sz="2400" b="1" dirty="0" smtClean="0"/>
              <a:t>Poor Definition:</a:t>
            </a:r>
            <a:r>
              <a:rPr lang="en-US" sz="2400" dirty="0" smtClean="0"/>
              <a:t>  Technology only involves machines</a:t>
            </a:r>
            <a:endParaRPr lang="en-US" sz="2400" b="1" dirty="0"/>
          </a:p>
        </p:txBody>
      </p:sp>
      <p:sp>
        <p:nvSpPr>
          <p:cNvPr id="23" name="TextBox 22"/>
          <p:cNvSpPr txBox="1"/>
          <p:nvPr/>
        </p:nvSpPr>
        <p:spPr>
          <a:xfrm>
            <a:off x="628649" y="2331195"/>
            <a:ext cx="6362701" cy="461665"/>
          </a:xfrm>
          <a:prstGeom prst="rect">
            <a:avLst/>
          </a:prstGeom>
          <a:noFill/>
        </p:spPr>
        <p:txBody>
          <a:bodyPr wrap="square" rtlCol="0">
            <a:spAutoFit/>
          </a:bodyPr>
          <a:lstStyle/>
          <a:p>
            <a:r>
              <a:rPr lang="en-US" sz="2400" b="1" dirty="0" smtClean="0"/>
              <a:t>Better View:  </a:t>
            </a:r>
            <a:r>
              <a:rPr lang="en-US" sz="2400" dirty="0" smtClean="0"/>
              <a:t>Two realms of technology</a:t>
            </a:r>
            <a:endParaRPr lang="en-US" sz="2400" b="1" dirty="0"/>
          </a:p>
        </p:txBody>
      </p:sp>
      <p:sp>
        <p:nvSpPr>
          <p:cNvPr id="28" name="Rounded Rectangle 27"/>
          <p:cNvSpPr/>
          <p:nvPr/>
        </p:nvSpPr>
        <p:spPr>
          <a:xfrm>
            <a:off x="1162050" y="3008184"/>
            <a:ext cx="2218416"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Structures</a:t>
            </a:r>
            <a:endParaRPr lang="en-US" sz="2400" b="1" dirty="0"/>
          </a:p>
        </p:txBody>
      </p:sp>
      <p:sp>
        <p:nvSpPr>
          <p:cNvPr id="29" name="Rounded Rectangle 28"/>
          <p:cNvSpPr/>
          <p:nvPr/>
        </p:nvSpPr>
        <p:spPr>
          <a:xfrm>
            <a:off x="5445714" y="3008184"/>
            <a:ext cx="2218416"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Machines</a:t>
            </a:r>
            <a:endParaRPr lang="en-US" sz="2400" b="1" dirty="0"/>
          </a:p>
        </p:txBody>
      </p:sp>
      <p:sp>
        <p:nvSpPr>
          <p:cNvPr id="31" name="TextBox 30"/>
          <p:cNvSpPr txBox="1"/>
          <p:nvPr/>
        </p:nvSpPr>
        <p:spPr>
          <a:xfrm>
            <a:off x="330789" y="3777248"/>
            <a:ext cx="3880938" cy="400110"/>
          </a:xfrm>
          <a:prstGeom prst="rect">
            <a:avLst/>
          </a:prstGeom>
          <a:noFill/>
        </p:spPr>
        <p:txBody>
          <a:bodyPr wrap="square" rtlCol="0">
            <a:spAutoFit/>
          </a:bodyPr>
          <a:lstStyle/>
          <a:p>
            <a:pPr algn="ctr"/>
            <a:r>
              <a:rPr lang="en-US" sz="2000" dirty="0"/>
              <a:t>s</a:t>
            </a:r>
            <a:r>
              <a:rPr lang="en-US" sz="2000" dirty="0" smtClean="0"/>
              <a:t>tatic, local, permanent works</a:t>
            </a:r>
            <a:endParaRPr lang="en-US" sz="2000" dirty="0"/>
          </a:p>
        </p:txBody>
      </p:sp>
      <p:sp>
        <p:nvSpPr>
          <p:cNvPr id="32" name="TextBox 31"/>
          <p:cNvSpPr txBox="1"/>
          <p:nvPr/>
        </p:nvSpPr>
        <p:spPr>
          <a:xfrm>
            <a:off x="4614453" y="3777248"/>
            <a:ext cx="3880938" cy="400110"/>
          </a:xfrm>
          <a:prstGeom prst="rect">
            <a:avLst/>
          </a:prstGeom>
          <a:noFill/>
        </p:spPr>
        <p:txBody>
          <a:bodyPr wrap="square" rtlCol="0">
            <a:spAutoFit/>
          </a:bodyPr>
          <a:lstStyle/>
          <a:p>
            <a:pPr algn="ctr"/>
            <a:r>
              <a:rPr lang="en-US" sz="2000" dirty="0" smtClean="0"/>
              <a:t>dynamic, universal, transitory</a:t>
            </a:r>
            <a:endParaRPr lang="en-US" sz="2000" dirty="0"/>
          </a:p>
        </p:txBody>
      </p:sp>
      <p:sp>
        <p:nvSpPr>
          <p:cNvPr id="33" name="TextBox 32"/>
          <p:cNvSpPr txBox="1"/>
          <p:nvPr/>
        </p:nvSpPr>
        <p:spPr>
          <a:xfrm>
            <a:off x="330789" y="5346560"/>
            <a:ext cx="3880938" cy="707886"/>
          </a:xfrm>
          <a:prstGeom prst="rect">
            <a:avLst/>
          </a:prstGeom>
          <a:noFill/>
        </p:spPr>
        <p:txBody>
          <a:bodyPr wrap="square" rtlCol="0">
            <a:spAutoFit/>
          </a:bodyPr>
          <a:lstStyle/>
          <a:p>
            <a:pPr algn="ctr"/>
            <a:r>
              <a:rPr lang="en-US" sz="2000" dirty="0" smtClean="0"/>
              <a:t>Stand for:  continuity, tradition, protection of society</a:t>
            </a:r>
            <a:endParaRPr lang="en-US" sz="2000" dirty="0"/>
          </a:p>
        </p:txBody>
      </p:sp>
      <p:sp>
        <p:nvSpPr>
          <p:cNvPr id="34" name="TextBox 33"/>
          <p:cNvSpPr txBox="1"/>
          <p:nvPr/>
        </p:nvSpPr>
        <p:spPr>
          <a:xfrm>
            <a:off x="4634412" y="5480048"/>
            <a:ext cx="3880938" cy="400110"/>
          </a:xfrm>
          <a:prstGeom prst="rect">
            <a:avLst/>
          </a:prstGeom>
          <a:noFill/>
        </p:spPr>
        <p:txBody>
          <a:bodyPr wrap="square" rtlCol="0">
            <a:spAutoFit/>
          </a:bodyPr>
          <a:lstStyle/>
          <a:p>
            <a:pPr algn="ctr"/>
            <a:r>
              <a:rPr lang="en-US" sz="2000" dirty="0" smtClean="0"/>
              <a:t>Stand for:  change, mobility, risk</a:t>
            </a:r>
            <a:endParaRPr lang="en-US" sz="2000" dirty="0"/>
          </a:p>
        </p:txBody>
      </p:sp>
      <p:grpSp>
        <p:nvGrpSpPr>
          <p:cNvPr id="7" name="Group 6"/>
          <p:cNvGrpSpPr/>
          <p:nvPr/>
        </p:nvGrpSpPr>
        <p:grpSpPr>
          <a:xfrm>
            <a:off x="998478" y="4180640"/>
            <a:ext cx="2381988" cy="1164993"/>
            <a:chOff x="998478" y="4180640"/>
            <a:chExt cx="2381988" cy="1164993"/>
          </a:xfrm>
        </p:grpSpPr>
        <p:pic>
          <p:nvPicPr>
            <p:cNvPr id="35" name="Content Placeholder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78" y="4180640"/>
              <a:ext cx="873745" cy="1164993"/>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500" y="4183419"/>
              <a:ext cx="1433966" cy="1161288"/>
            </a:xfrm>
            <a:prstGeom prst="rect">
              <a:avLst/>
            </a:prstGeom>
          </p:spPr>
        </p:pic>
      </p:grpSp>
      <p:grpSp>
        <p:nvGrpSpPr>
          <p:cNvPr id="8" name="Group 7"/>
          <p:cNvGrpSpPr/>
          <p:nvPr/>
        </p:nvGrpSpPr>
        <p:grpSpPr>
          <a:xfrm>
            <a:off x="4766566" y="4183419"/>
            <a:ext cx="3905274" cy="1161288"/>
            <a:chOff x="4766566" y="4183419"/>
            <a:chExt cx="3905274" cy="1161288"/>
          </a:xfrm>
        </p:grpSpPr>
        <p:pic>
          <p:nvPicPr>
            <p:cNvPr id="2052" name="Picture 4" descr="http://computerupdate.org/wp-content/uploads/2014/02/comput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6566" y="4183419"/>
              <a:ext cx="1708752" cy="1161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ssets.forddirect.fordvehicles.com/assets/2015_Ford_F-150_J1/NGBS/Model_Image3/Model_Image3_136B520C-F643-0AF1-EC09-D734EC09D7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5070" y="4183419"/>
              <a:ext cx="2296770" cy="116128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B"/>
          <p:cNvSpPr/>
          <p:nvPr/>
        </p:nvSpPr>
        <p:spPr>
          <a:xfrm>
            <a:off x="0" y="6781800"/>
            <a:ext cx="3135086"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0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animBg="1"/>
      <p:bldP spid="29" grpId="0" animBg="1"/>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Structures and Architects</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13</a:t>
            </a:fld>
            <a:endParaRPr lang="en-US" dirty="0"/>
          </a:p>
        </p:txBody>
      </p:sp>
      <p:sp>
        <p:nvSpPr>
          <p:cNvPr id="6" name="TextBox 5"/>
          <p:cNvSpPr txBox="1"/>
          <p:nvPr/>
        </p:nvSpPr>
        <p:spPr>
          <a:xfrm>
            <a:off x="1162050" y="1229024"/>
            <a:ext cx="7509790" cy="461665"/>
          </a:xfrm>
          <a:prstGeom prst="rect">
            <a:avLst/>
          </a:prstGeom>
          <a:noFill/>
        </p:spPr>
        <p:txBody>
          <a:bodyPr wrap="square" rtlCol="0">
            <a:spAutoFit/>
          </a:bodyPr>
          <a:lstStyle/>
          <a:p>
            <a:r>
              <a:rPr lang="en-US" sz="2400" i="1" dirty="0" smtClean="0"/>
              <a:t>What should be the role of the architect?</a:t>
            </a:r>
            <a:endParaRPr lang="en-US" sz="2400" i="1" dirty="0"/>
          </a:p>
        </p:txBody>
      </p:sp>
      <p:sp>
        <p:nvSpPr>
          <p:cNvPr id="22" name="TextBox 21"/>
          <p:cNvSpPr txBox="1"/>
          <p:nvPr/>
        </p:nvSpPr>
        <p:spPr>
          <a:xfrm>
            <a:off x="628649" y="1733822"/>
            <a:ext cx="7562850" cy="1200329"/>
          </a:xfrm>
          <a:prstGeom prst="rect">
            <a:avLst/>
          </a:prstGeom>
          <a:noFill/>
        </p:spPr>
        <p:txBody>
          <a:bodyPr wrap="square" rtlCol="0">
            <a:spAutoFit/>
          </a:bodyPr>
          <a:lstStyle/>
          <a:p>
            <a:r>
              <a:rPr lang="en-US" sz="2400" b="1" dirty="0" smtClean="0"/>
              <a:t>Poor Definition:</a:t>
            </a:r>
            <a:r>
              <a:rPr lang="en-US" sz="2400" dirty="0" smtClean="0"/>
              <a:t>  “The belief that the happy engineer, like the noble savage, gives us useful things but only the architect can make them into art.”</a:t>
            </a:r>
            <a:endParaRPr lang="en-US" sz="2400" b="1" dirty="0"/>
          </a:p>
        </p:txBody>
      </p:sp>
      <p:sp>
        <p:nvSpPr>
          <p:cNvPr id="23" name="TextBox 22"/>
          <p:cNvSpPr txBox="1"/>
          <p:nvPr/>
        </p:nvSpPr>
        <p:spPr>
          <a:xfrm>
            <a:off x="628649" y="2859891"/>
            <a:ext cx="8043191" cy="830997"/>
          </a:xfrm>
          <a:prstGeom prst="rect">
            <a:avLst/>
          </a:prstGeom>
          <a:noFill/>
        </p:spPr>
        <p:txBody>
          <a:bodyPr wrap="square" rtlCol="0">
            <a:spAutoFit/>
          </a:bodyPr>
          <a:lstStyle/>
          <a:p>
            <a:r>
              <a:rPr lang="en-US" sz="2400" b="1" dirty="0" smtClean="0"/>
              <a:t>Better View:  </a:t>
            </a:r>
            <a:r>
              <a:rPr lang="en-US" sz="2400" dirty="0" smtClean="0"/>
              <a:t>Architects and engineers have a different view of form; a different focus</a:t>
            </a:r>
            <a:endParaRPr lang="en-US" sz="2400" b="1" dirty="0"/>
          </a:p>
        </p:txBody>
      </p:sp>
      <p:sp>
        <p:nvSpPr>
          <p:cNvPr id="28" name="Rounded Rectangle 27"/>
          <p:cNvSpPr/>
          <p:nvPr/>
        </p:nvSpPr>
        <p:spPr>
          <a:xfrm>
            <a:off x="1162050" y="3736610"/>
            <a:ext cx="2218416"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Engineer</a:t>
            </a:r>
            <a:endParaRPr lang="en-US" sz="2400" b="1" dirty="0"/>
          </a:p>
        </p:txBody>
      </p:sp>
      <p:sp>
        <p:nvSpPr>
          <p:cNvPr id="29" name="Rounded Rectangle 28"/>
          <p:cNvSpPr/>
          <p:nvPr/>
        </p:nvSpPr>
        <p:spPr>
          <a:xfrm>
            <a:off x="5445714" y="3736610"/>
            <a:ext cx="2218416" cy="7273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Architect</a:t>
            </a:r>
            <a:endParaRPr lang="en-US" sz="2400" b="1" dirty="0"/>
          </a:p>
        </p:txBody>
      </p:sp>
      <p:sp>
        <p:nvSpPr>
          <p:cNvPr id="31" name="TextBox 30"/>
          <p:cNvSpPr txBox="1"/>
          <p:nvPr/>
        </p:nvSpPr>
        <p:spPr>
          <a:xfrm>
            <a:off x="330789" y="4505674"/>
            <a:ext cx="3880938" cy="400110"/>
          </a:xfrm>
          <a:prstGeom prst="rect">
            <a:avLst/>
          </a:prstGeom>
          <a:noFill/>
        </p:spPr>
        <p:txBody>
          <a:bodyPr wrap="square" rtlCol="0">
            <a:spAutoFit/>
          </a:bodyPr>
          <a:lstStyle/>
          <a:p>
            <a:pPr algn="ctr"/>
            <a:r>
              <a:rPr lang="en-US" sz="2000" dirty="0" smtClean="0"/>
              <a:t>control forces</a:t>
            </a:r>
            <a:endParaRPr lang="en-US" sz="2000" dirty="0"/>
          </a:p>
        </p:txBody>
      </p:sp>
      <p:sp>
        <p:nvSpPr>
          <p:cNvPr id="32" name="TextBox 31"/>
          <p:cNvSpPr txBox="1"/>
          <p:nvPr/>
        </p:nvSpPr>
        <p:spPr>
          <a:xfrm>
            <a:off x="4614453" y="4505674"/>
            <a:ext cx="3880938" cy="400110"/>
          </a:xfrm>
          <a:prstGeom prst="rect">
            <a:avLst/>
          </a:prstGeom>
          <a:noFill/>
        </p:spPr>
        <p:txBody>
          <a:bodyPr wrap="square" rtlCol="0">
            <a:spAutoFit/>
          </a:bodyPr>
          <a:lstStyle/>
          <a:p>
            <a:pPr algn="ctr"/>
            <a:r>
              <a:rPr lang="en-US" sz="2000" dirty="0" smtClean="0"/>
              <a:t>control spaces</a:t>
            </a:r>
            <a:endParaRPr lang="en-US" sz="2000" dirty="0"/>
          </a:p>
        </p:txBody>
      </p:sp>
      <p:pic>
        <p:nvPicPr>
          <p:cNvPr id="5122" name="Picture 2" descr="http://previews.123rf.com/images/photomaru/photomaru1110/photomaru111000007/10927958-Forth-railway-bridge-over-the-Firth-of-Forth-near-Edinburgh-Scotland-Stock-Phot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345" b="23228"/>
          <a:stretch/>
        </p:blipFill>
        <p:spPr bwMode="auto">
          <a:xfrm>
            <a:off x="628649" y="4947484"/>
            <a:ext cx="3186838" cy="121179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614452" y="4903439"/>
            <a:ext cx="4149944" cy="1557633"/>
            <a:chOff x="4614452" y="4903439"/>
            <a:chExt cx="4149944" cy="1557633"/>
          </a:xfrm>
        </p:grpSpPr>
        <p:pic>
          <p:nvPicPr>
            <p:cNvPr id="5124" name="Picture 4" descr="http://cdn.home-designing.com/wp-content/uploads/2014/07/free-3-bedroom-house-plans.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4452" y="4903439"/>
              <a:ext cx="2267649" cy="15576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thehousedesigners.com/blog/wp-content/uploads/2015/03/IMG2681-small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8260" y="4903439"/>
              <a:ext cx="1806136" cy="113541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B"/>
          <p:cNvSpPr/>
          <p:nvPr/>
        </p:nvSpPr>
        <p:spPr>
          <a:xfrm>
            <a:off x="0" y="6781800"/>
            <a:ext cx="3396343"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15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500"/>
                                        <p:tgtEl>
                                          <p:spTgt spid="51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animBg="1"/>
      <p:bldP spid="29" grpId="0" animBg="1"/>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of a Structure</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14</a:t>
            </a:fld>
            <a:endParaRPr lang="en-US" dirty="0"/>
          </a:p>
        </p:txBody>
      </p:sp>
      <p:grpSp>
        <p:nvGrpSpPr>
          <p:cNvPr id="13" name="Group 12"/>
          <p:cNvGrpSpPr/>
          <p:nvPr/>
        </p:nvGrpSpPr>
        <p:grpSpPr>
          <a:xfrm>
            <a:off x="2293194" y="1924783"/>
            <a:ext cx="4557611" cy="4197473"/>
            <a:chOff x="747132" y="1137425"/>
            <a:chExt cx="4092497" cy="3769112"/>
          </a:xfrm>
        </p:grpSpPr>
        <p:sp>
          <p:nvSpPr>
            <p:cNvPr id="17" name="Oval 16"/>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1162049" y="1229024"/>
            <a:ext cx="7903047" cy="461665"/>
          </a:xfrm>
          <a:prstGeom prst="rect">
            <a:avLst/>
          </a:prstGeom>
          <a:noFill/>
        </p:spPr>
        <p:txBody>
          <a:bodyPr wrap="square" rtlCol="0">
            <a:spAutoFit/>
          </a:bodyPr>
          <a:lstStyle/>
          <a:p>
            <a:r>
              <a:rPr lang="en-US" sz="2400" i="1" dirty="0" smtClean="0"/>
              <a:t>What are the three main dimensions (aspects) of structures?</a:t>
            </a:r>
            <a:endParaRPr lang="en-US" sz="2400" i="1" dirty="0"/>
          </a:p>
        </p:txBody>
      </p:sp>
      <p:grpSp>
        <p:nvGrpSpPr>
          <p:cNvPr id="6" name="Group 5"/>
          <p:cNvGrpSpPr/>
          <p:nvPr/>
        </p:nvGrpSpPr>
        <p:grpSpPr>
          <a:xfrm>
            <a:off x="8595" y="2092922"/>
            <a:ext cx="4451828" cy="1304398"/>
            <a:chOff x="8595" y="2092922"/>
            <a:chExt cx="4451828" cy="1304398"/>
          </a:xfrm>
        </p:grpSpPr>
        <p:sp>
          <p:nvSpPr>
            <p:cNvPr id="14" name="TextBox 13"/>
            <p:cNvSpPr txBox="1"/>
            <p:nvPr/>
          </p:nvSpPr>
          <p:spPr>
            <a:xfrm>
              <a:off x="2519840" y="2936925"/>
              <a:ext cx="1940583" cy="460395"/>
            </a:xfrm>
            <a:prstGeom prst="rect">
              <a:avLst/>
            </a:prstGeom>
            <a:noFill/>
          </p:spPr>
          <p:txBody>
            <a:bodyPr wrap="square" rtlCol="0">
              <a:spAutoFit/>
            </a:bodyPr>
            <a:lstStyle/>
            <a:p>
              <a:pPr algn="ctr"/>
              <a:r>
                <a:rPr lang="en-US" sz="2400" b="1" dirty="0" smtClean="0"/>
                <a:t>Scientific</a:t>
              </a:r>
              <a:endParaRPr lang="en-US" sz="2400" b="1" dirty="0"/>
            </a:p>
          </p:txBody>
        </p:sp>
        <p:sp>
          <p:nvSpPr>
            <p:cNvPr id="23" name="TextBox 22"/>
            <p:cNvSpPr txBox="1"/>
            <p:nvPr/>
          </p:nvSpPr>
          <p:spPr>
            <a:xfrm>
              <a:off x="8595" y="2092922"/>
              <a:ext cx="2408242" cy="923330"/>
            </a:xfrm>
            <a:prstGeom prst="rect">
              <a:avLst/>
            </a:prstGeom>
            <a:noFill/>
          </p:spPr>
          <p:txBody>
            <a:bodyPr wrap="square" rtlCol="0">
              <a:spAutoFit/>
            </a:bodyPr>
            <a:lstStyle/>
            <a:p>
              <a:r>
                <a:rPr lang="en-US" dirty="0" smtClean="0"/>
                <a:t>Structure must perform in accordance with the laws of nature</a:t>
              </a:r>
              <a:endParaRPr lang="en-US" dirty="0"/>
            </a:p>
          </p:txBody>
        </p:sp>
      </p:grpSp>
      <p:grpSp>
        <p:nvGrpSpPr>
          <p:cNvPr id="7" name="Group 6"/>
          <p:cNvGrpSpPr/>
          <p:nvPr/>
        </p:nvGrpSpPr>
        <p:grpSpPr>
          <a:xfrm>
            <a:off x="4685322" y="2344516"/>
            <a:ext cx="4379775" cy="1052805"/>
            <a:chOff x="4685322" y="2344516"/>
            <a:chExt cx="4379775" cy="1052805"/>
          </a:xfrm>
        </p:grpSpPr>
        <p:sp>
          <p:nvSpPr>
            <p:cNvPr id="15" name="TextBox 14"/>
            <p:cNvSpPr txBox="1"/>
            <p:nvPr/>
          </p:nvSpPr>
          <p:spPr>
            <a:xfrm>
              <a:off x="4685322" y="2936926"/>
              <a:ext cx="1940583" cy="460395"/>
            </a:xfrm>
            <a:prstGeom prst="rect">
              <a:avLst/>
            </a:prstGeom>
            <a:noFill/>
          </p:spPr>
          <p:txBody>
            <a:bodyPr wrap="square" rtlCol="0">
              <a:spAutoFit/>
            </a:bodyPr>
            <a:lstStyle/>
            <a:p>
              <a:pPr algn="ctr"/>
              <a:r>
                <a:rPr lang="en-US" sz="2400" b="1" dirty="0" smtClean="0"/>
                <a:t>Social</a:t>
              </a:r>
              <a:endParaRPr lang="en-US" sz="2400" b="1" dirty="0"/>
            </a:p>
          </p:txBody>
        </p:sp>
        <p:sp>
          <p:nvSpPr>
            <p:cNvPr id="24" name="TextBox 23"/>
            <p:cNvSpPr txBox="1"/>
            <p:nvPr/>
          </p:nvSpPr>
          <p:spPr>
            <a:xfrm>
              <a:off x="6962403" y="2344516"/>
              <a:ext cx="2102694" cy="923330"/>
            </a:xfrm>
            <a:prstGeom prst="rect">
              <a:avLst/>
            </a:prstGeom>
            <a:noFill/>
          </p:spPr>
          <p:txBody>
            <a:bodyPr wrap="square" rtlCol="0">
              <a:spAutoFit/>
            </a:bodyPr>
            <a:lstStyle/>
            <a:p>
              <a:r>
                <a:rPr lang="en-US" dirty="0" smtClean="0"/>
                <a:t>Structures must be supported by an individual or society</a:t>
              </a:r>
              <a:endParaRPr lang="en-US" dirty="0"/>
            </a:p>
          </p:txBody>
        </p:sp>
      </p:grpSp>
      <p:grpSp>
        <p:nvGrpSpPr>
          <p:cNvPr id="8" name="Group 7"/>
          <p:cNvGrpSpPr/>
          <p:nvPr/>
        </p:nvGrpSpPr>
        <p:grpSpPr>
          <a:xfrm>
            <a:off x="3600063" y="4734115"/>
            <a:ext cx="5105787" cy="1388141"/>
            <a:chOff x="3600063" y="4734115"/>
            <a:chExt cx="5105787" cy="1388141"/>
          </a:xfrm>
        </p:grpSpPr>
        <p:sp>
          <p:nvSpPr>
            <p:cNvPr id="16" name="TextBox 15"/>
            <p:cNvSpPr txBox="1"/>
            <p:nvPr/>
          </p:nvSpPr>
          <p:spPr>
            <a:xfrm>
              <a:off x="3600063" y="4734115"/>
              <a:ext cx="1940583" cy="460395"/>
            </a:xfrm>
            <a:prstGeom prst="rect">
              <a:avLst/>
            </a:prstGeom>
            <a:noFill/>
          </p:spPr>
          <p:txBody>
            <a:bodyPr wrap="square" rtlCol="0">
              <a:spAutoFit/>
            </a:bodyPr>
            <a:lstStyle/>
            <a:p>
              <a:pPr algn="ctr"/>
              <a:r>
                <a:rPr lang="en-US" sz="2400" b="1" dirty="0" smtClean="0"/>
                <a:t>Symbolic</a:t>
              </a:r>
              <a:endParaRPr lang="en-US" sz="2400" b="1" dirty="0"/>
            </a:p>
          </p:txBody>
        </p:sp>
        <p:sp>
          <p:nvSpPr>
            <p:cNvPr id="25" name="TextBox 24"/>
            <p:cNvSpPr txBox="1"/>
            <p:nvPr/>
          </p:nvSpPr>
          <p:spPr>
            <a:xfrm>
              <a:off x="5880960" y="5198926"/>
              <a:ext cx="2824890" cy="923330"/>
            </a:xfrm>
            <a:prstGeom prst="rect">
              <a:avLst/>
            </a:prstGeom>
            <a:noFill/>
          </p:spPr>
          <p:txBody>
            <a:bodyPr wrap="square" rtlCol="0">
              <a:spAutoFit/>
            </a:bodyPr>
            <a:lstStyle/>
            <a:p>
              <a:r>
                <a:rPr lang="en-US" dirty="0" smtClean="0"/>
                <a:t>Major structures become known by every citizen and become a symbol of city</a:t>
              </a:r>
              <a:endParaRPr lang="en-US" dirty="0"/>
            </a:p>
          </p:txBody>
        </p:sp>
      </p:grpSp>
      <p:sp>
        <p:nvSpPr>
          <p:cNvPr id="9"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B"/>
          <p:cNvSpPr/>
          <p:nvPr/>
        </p:nvSpPr>
        <p:spPr>
          <a:xfrm>
            <a:off x="0" y="6781800"/>
            <a:ext cx="3657600"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2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of a Structure</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15</a:t>
            </a:fld>
            <a:endParaRPr lang="en-US" dirty="0"/>
          </a:p>
        </p:txBody>
      </p:sp>
      <p:grpSp>
        <p:nvGrpSpPr>
          <p:cNvPr id="12" name="Group 11"/>
          <p:cNvGrpSpPr/>
          <p:nvPr/>
        </p:nvGrpSpPr>
        <p:grpSpPr>
          <a:xfrm>
            <a:off x="216140" y="1914572"/>
            <a:ext cx="4557611" cy="4197473"/>
            <a:chOff x="1969111" y="1952853"/>
            <a:chExt cx="4781313" cy="4403498"/>
          </a:xfrm>
        </p:grpSpPr>
        <p:grpSp>
          <p:nvGrpSpPr>
            <p:cNvPr id="13" name="Group 12"/>
            <p:cNvGrpSpPr/>
            <p:nvPr/>
          </p:nvGrpSpPr>
          <p:grpSpPr>
            <a:xfrm>
              <a:off x="1969111" y="1952853"/>
              <a:ext cx="4781313" cy="4403498"/>
              <a:chOff x="747132" y="1137425"/>
              <a:chExt cx="4092497" cy="3769112"/>
            </a:xfrm>
          </p:grpSpPr>
          <p:sp>
            <p:nvSpPr>
              <p:cNvPr id="17" name="Oval 16"/>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206882" y="3014674"/>
              <a:ext cx="2035833" cy="482993"/>
            </a:xfrm>
            <a:prstGeom prst="rect">
              <a:avLst/>
            </a:prstGeom>
            <a:noFill/>
          </p:spPr>
          <p:txBody>
            <a:bodyPr wrap="square" rtlCol="0">
              <a:spAutoFit/>
            </a:bodyPr>
            <a:lstStyle/>
            <a:p>
              <a:pPr algn="ctr"/>
              <a:r>
                <a:rPr lang="en-US" sz="2400" b="1" dirty="0" smtClean="0"/>
                <a:t>Scientific</a:t>
              </a:r>
              <a:endParaRPr lang="en-US" sz="2400" b="1" dirty="0"/>
            </a:p>
          </p:txBody>
        </p:sp>
        <p:sp>
          <p:nvSpPr>
            <p:cNvPr id="15" name="TextBox 14"/>
            <p:cNvSpPr txBox="1"/>
            <p:nvPr/>
          </p:nvSpPr>
          <p:spPr>
            <a:xfrm>
              <a:off x="4478652" y="3014675"/>
              <a:ext cx="2035833" cy="482993"/>
            </a:xfrm>
            <a:prstGeom prst="rect">
              <a:avLst/>
            </a:prstGeom>
            <a:noFill/>
          </p:spPr>
          <p:txBody>
            <a:bodyPr wrap="square" rtlCol="0">
              <a:spAutoFit/>
            </a:bodyPr>
            <a:lstStyle/>
            <a:p>
              <a:pPr algn="ctr"/>
              <a:r>
                <a:rPr lang="en-US" sz="2400" b="1" dirty="0" smtClean="0"/>
                <a:t>Social</a:t>
              </a:r>
              <a:endParaRPr lang="en-US" sz="2400" b="1" dirty="0"/>
            </a:p>
          </p:txBody>
        </p:sp>
        <p:sp>
          <p:nvSpPr>
            <p:cNvPr id="16" name="TextBox 15"/>
            <p:cNvSpPr txBox="1"/>
            <p:nvPr/>
          </p:nvSpPr>
          <p:spPr>
            <a:xfrm>
              <a:off x="3340125" y="4900076"/>
              <a:ext cx="2035833" cy="482993"/>
            </a:xfrm>
            <a:prstGeom prst="rect">
              <a:avLst/>
            </a:prstGeom>
            <a:noFill/>
          </p:spPr>
          <p:txBody>
            <a:bodyPr wrap="square" rtlCol="0">
              <a:spAutoFit/>
            </a:bodyPr>
            <a:lstStyle/>
            <a:p>
              <a:pPr algn="ctr"/>
              <a:r>
                <a:rPr lang="en-US" sz="2400" b="1" dirty="0" smtClean="0"/>
                <a:t>Symbolic</a:t>
              </a:r>
              <a:endParaRPr lang="en-US" sz="2400" b="1" dirty="0"/>
            </a:p>
          </p:txBody>
        </p:sp>
      </p:grpSp>
      <p:sp>
        <p:nvSpPr>
          <p:cNvPr id="22" name="TextBox 21"/>
          <p:cNvSpPr txBox="1"/>
          <p:nvPr/>
        </p:nvSpPr>
        <p:spPr>
          <a:xfrm>
            <a:off x="1162050" y="1229024"/>
            <a:ext cx="7509790" cy="461665"/>
          </a:xfrm>
          <a:prstGeom prst="rect">
            <a:avLst/>
          </a:prstGeom>
          <a:noFill/>
        </p:spPr>
        <p:txBody>
          <a:bodyPr wrap="square" rtlCol="0">
            <a:spAutoFit/>
          </a:bodyPr>
          <a:lstStyle/>
          <a:p>
            <a:r>
              <a:rPr lang="en-US" sz="2400" i="1" dirty="0" smtClean="0"/>
              <a:t>Performance Metric</a:t>
            </a:r>
            <a:endParaRPr lang="en-US" sz="2400" i="1" dirty="0"/>
          </a:p>
        </p:txBody>
      </p:sp>
      <p:grpSp>
        <p:nvGrpSpPr>
          <p:cNvPr id="20" name="Group 19"/>
          <p:cNvGrpSpPr/>
          <p:nvPr/>
        </p:nvGrpSpPr>
        <p:grpSpPr>
          <a:xfrm>
            <a:off x="5885592" y="2936925"/>
            <a:ext cx="3110494" cy="2864706"/>
            <a:chOff x="1969111" y="1952853"/>
            <a:chExt cx="4781313" cy="4403498"/>
          </a:xfrm>
        </p:grpSpPr>
        <p:grpSp>
          <p:nvGrpSpPr>
            <p:cNvPr id="21" name="Group 20"/>
            <p:cNvGrpSpPr/>
            <p:nvPr/>
          </p:nvGrpSpPr>
          <p:grpSpPr>
            <a:xfrm>
              <a:off x="1969111" y="1952853"/>
              <a:ext cx="4781313" cy="4403498"/>
              <a:chOff x="747132" y="1137425"/>
              <a:chExt cx="4092497" cy="3769112"/>
            </a:xfrm>
          </p:grpSpPr>
          <p:sp>
            <p:nvSpPr>
              <p:cNvPr id="29" name="Oval 28"/>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Oval 29"/>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Oval 30"/>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6" name="TextBox 25"/>
            <p:cNvSpPr txBox="1"/>
            <p:nvPr/>
          </p:nvSpPr>
          <p:spPr>
            <a:xfrm>
              <a:off x="2206881" y="3014674"/>
              <a:ext cx="2035833" cy="567721"/>
            </a:xfrm>
            <a:prstGeom prst="rect">
              <a:avLst/>
            </a:prstGeom>
            <a:noFill/>
          </p:spPr>
          <p:txBody>
            <a:bodyPr wrap="square" rtlCol="0">
              <a:spAutoFit/>
            </a:bodyPr>
            <a:lstStyle/>
            <a:p>
              <a:pPr algn="ctr"/>
              <a:r>
                <a:rPr lang="en-US" b="1" dirty="0" smtClean="0"/>
                <a:t>Efficiency</a:t>
              </a:r>
              <a:endParaRPr lang="en-US" b="1" dirty="0"/>
            </a:p>
          </p:txBody>
        </p:sp>
        <p:sp>
          <p:nvSpPr>
            <p:cNvPr id="27" name="TextBox 26"/>
            <p:cNvSpPr txBox="1"/>
            <p:nvPr/>
          </p:nvSpPr>
          <p:spPr>
            <a:xfrm>
              <a:off x="4478653" y="3014675"/>
              <a:ext cx="2035833" cy="567721"/>
            </a:xfrm>
            <a:prstGeom prst="rect">
              <a:avLst/>
            </a:prstGeom>
            <a:noFill/>
          </p:spPr>
          <p:txBody>
            <a:bodyPr wrap="square" rtlCol="0">
              <a:spAutoFit/>
            </a:bodyPr>
            <a:lstStyle/>
            <a:p>
              <a:pPr algn="ctr"/>
              <a:r>
                <a:rPr lang="en-US" b="1" dirty="0" smtClean="0"/>
                <a:t>Economy</a:t>
              </a:r>
              <a:endParaRPr lang="en-US" b="1" dirty="0"/>
            </a:p>
          </p:txBody>
        </p:sp>
        <p:sp>
          <p:nvSpPr>
            <p:cNvPr id="28" name="TextBox 27"/>
            <p:cNvSpPr txBox="1"/>
            <p:nvPr/>
          </p:nvSpPr>
          <p:spPr>
            <a:xfrm>
              <a:off x="3340125" y="4900076"/>
              <a:ext cx="2035833" cy="567721"/>
            </a:xfrm>
            <a:prstGeom prst="rect">
              <a:avLst/>
            </a:prstGeom>
            <a:noFill/>
          </p:spPr>
          <p:txBody>
            <a:bodyPr wrap="square" rtlCol="0">
              <a:spAutoFit/>
            </a:bodyPr>
            <a:lstStyle/>
            <a:p>
              <a:pPr algn="ctr"/>
              <a:r>
                <a:rPr lang="en-US" b="1" dirty="0" smtClean="0"/>
                <a:t>Elegance</a:t>
              </a:r>
              <a:endParaRPr lang="en-US" b="1" dirty="0"/>
            </a:p>
          </p:txBody>
        </p:sp>
      </p:grpSp>
      <p:grpSp>
        <p:nvGrpSpPr>
          <p:cNvPr id="6" name="Group 5"/>
          <p:cNvGrpSpPr/>
          <p:nvPr/>
        </p:nvGrpSpPr>
        <p:grpSpPr>
          <a:xfrm>
            <a:off x="4096676" y="4534888"/>
            <a:ext cx="1990245" cy="1049070"/>
            <a:chOff x="4096676" y="4534888"/>
            <a:chExt cx="1990245" cy="1049070"/>
          </a:xfrm>
        </p:grpSpPr>
        <p:cxnSp>
          <p:nvCxnSpPr>
            <p:cNvPr id="32" name="Straight Arrow Connector 31"/>
            <p:cNvCxnSpPr/>
            <p:nvPr/>
          </p:nvCxnSpPr>
          <p:spPr>
            <a:xfrm>
              <a:off x="4143325" y="4534888"/>
              <a:ext cx="1896949" cy="18901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96676" y="4752961"/>
              <a:ext cx="1990245" cy="830997"/>
            </a:xfrm>
            <a:prstGeom prst="rect">
              <a:avLst/>
            </a:prstGeom>
            <a:noFill/>
          </p:spPr>
          <p:txBody>
            <a:bodyPr wrap="square" rtlCol="0">
              <a:spAutoFit/>
            </a:bodyPr>
            <a:lstStyle/>
            <a:p>
              <a:pPr algn="ctr"/>
              <a:r>
                <a:rPr lang="en-US" sz="2400" b="1" i="1" dirty="0" smtClean="0"/>
                <a:t>Evaluated based on</a:t>
              </a:r>
              <a:endParaRPr lang="en-US" sz="2400" b="1" i="1" dirty="0"/>
            </a:p>
          </p:txBody>
        </p:sp>
      </p:gr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3918857"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32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of a Structure</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16</a:t>
            </a:fld>
            <a:endParaRPr lang="en-US" dirty="0"/>
          </a:p>
        </p:txBody>
      </p:sp>
      <p:sp>
        <p:nvSpPr>
          <p:cNvPr id="22" name="TextBox 21"/>
          <p:cNvSpPr txBox="1"/>
          <p:nvPr/>
        </p:nvSpPr>
        <p:spPr>
          <a:xfrm>
            <a:off x="1162049" y="1229024"/>
            <a:ext cx="7903047" cy="461665"/>
          </a:xfrm>
          <a:prstGeom prst="rect">
            <a:avLst/>
          </a:prstGeom>
          <a:noFill/>
        </p:spPr>
        <p:txBody>
          <a:bodyPr wrap="square" rtlCol="0">
            <a:spAutoFit/>
          </a:bodyPr>
          <a:lstStyle/>
          <a:p>
            <a:r>
              <a:rPr lang="en-US" sz="2400" i="1" dirty="0" smtClean="0"/>
              <a:t>What types of designers work with form in space?</a:t>
            </a:r>
            <a:endParaRPr lang="en-US" sz="2400" i="1" dirty="0"/>
          </a:p>
        </p:txBody>
      </p:sp>
      <p:sp>
        <p:nvSpPr>
          <p:cNvPr id="4" name="TextBox 3"/>
          <p:cNvSpPr txBox="1"/>
          <p:nvPr/>
        </p:nvSpPr>
        <p:spPr>
          <a:xfrm>
            <a:off x="628650" y="2092922"/>
            <a:ext cx="2571751" cy="461665"/>
          </a:xfrm>
          <a:prstGeom prst="rect">
            <a:avLst/>
          </a:prstGeom>
          <a:noFill/>
        </p:spPr>
        <p:txBody>
          <a:bodyPr wrap="square" rtlCol="0">
            <a:spAutoFit/>
          </a:bodyPr>
          <a:lstStyle/>
          <a:p>
            <a:pPr marL="457200" indent="-457200">
              <a:buFont typeface="+mj-lt"/>
              <a:buAutoNum type="arabicPeriod"/>
            </a:pPr>
            <a:r>
              <a:rPr lang="en-US" sz="2400" b="1" dirty="0" smtClean="0"/>
              <a:t>Engineer</a:t>
            </a:r>
            <a:endParaRPr lang="en-US" sz="2400" b="1" dirty="0"/>
          </a:p>
        </p:txBody>
      </p:sp>
      <p:sp>
        <p:nvSpPr>
          <p:cNvPr id="20" name="TextBox 19"/>
          <p:cNvSpPr txBox="1"/>
          <p:nvPr/>
        </p:nvSpPr>
        <p:spPr>
          <a:xfrm>
            <a:off x="628650" y="3492947"/>
            <a:ext cx="2571751" cy="461665"/>
          </a:xfrm>
          <a:prstGeom prst="rect">
            <a:avLst/>
          </a:prstGeom>
          <a:noFill/>
        </p:spPr>
        <p:txBody>
          <a:bodyPr wrap="square" rtlCol="0">
            <a:spAutoFit/>
          </a:bodyPr>
          <a:lstStyle/>
          <a:p>
            <a:pPr marL="457200" indent="-457200">
              <a:buFont typeface="+mj-lt"/>
              <a:buAutoNum type="arabicPeriod" startAt="2"/>
            </a:pPr>
            <a:r>
              <a:rPr lang="en-US" sz="2400" b="1" dirty="0" smtClean="0"/>
              <a:t>Architect</a:t>
            </a:r>
            <a:endParaRPr lang="en-US" sz="2400" b="1" dirty="0"/>
          </a:p>
        </p:txBody>
      </p:sp>
      <p:sp>
        <p:nvSpPr>
          <p:cNvPr id="21" name="TextBox 20"/>
          <p:cNvSpPr txBox="1"/>
          <p:nvPr/>
        </p:nvSpPr>
        <p:spPr>
          <a:xfrm>
            <a:off x="628650" y="4892972"/>
            <a:ext cx="2571751" cy="461665"/>
          </a:xfrm>
          <a:prstGeom prst="rect">
            <a:avLst/>
          </a:prstGeom>
          <a:noFill/>
        </p:spPr>
        <p:txBody>
          <a:bodyPr wrap="square" rtlCol="0">
            <a:spAutoFit/>
          </a:bodyPr>
          <a:lstStyle/>
          <a:p>
            <a:pPr marL="457200" indent="-457200">
              <a:buFont typeface="+mj-lt"/>
              <a:buAutoNum type="arabicPeriod" startAt="3"/>
            </a:pPr>
            <a:r>
              <a:rPr lang="en-US" sz="2400" b="1" dirty="0" smtClean="0"/>
              <a:t>Sculptor</a:t>
            </a:r>
            <a:endParaRPr lang="en-US" sz="2400" b="1" dirty="0"/>
          </a:p>
        </p:txBody>
      </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4180114"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of a Structure</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17</a:t>
            </a:fld>
            <a:endParaRPr lang="en-US" dirty="0"/>
          </a:p>
        </p:txBody>
      </p:sp>
      <p:grpSp>
        <p:nvGrpSpPr>
          <p:cNvPr id="12" name="Group 11"/>
          <p:cNvGrpSpPr/>
          <p:nvPr/>
        </p:nvGrpSpPr>
        <p:grpSpPr>
          <a:xfrm>
            <a:off x="2293194" y="1924783"/>
            <a:ext cx="4557611" cy="4197473"/>
            <a:chOff x="1969111" y="1952853"/>
            <a:chExt cx="4781313" cy="4403498"/>
          </a:xfrm>
        </p:grpSpPr>
        <p:grpSp>
          <p:nvGrpSpPr>
            <p:cNvPr id="13" name="Group 12"/>
            <p:cNvGrpSpPr/>
            <p:nvPr/>
          </p:nvGrpSpPr>
          <p:grpSpPr>
            <a:xfrm>
              <a:off x="1969111" y="1952853"/>
              <a:ext cx="4781313" cy="4403498"/>
              <a:chOff x="747132" y="1137425"/>
              <a:chExt cx="4092497" cy="3769112"/>
            </a:xfrm>
          </p:grpSpPr>
          <p:sp>
            <p:nvSpPr>
              <p:cNvPr id="17" name="Oval 16"/>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206882" y="3014674"/>
              <a:ext cx="2035833" cy="482993"/>
            </a:xfrm>
            <a:prstGeom prst="rect">
              <a:avLst/>
            </a:prstGeom>
            <a:noFill/>
          </p:spPr>
          <p:txBody>
            <a:bodyPr wrap="square" rtlCol="0">
              <a:spAutoFit/>
            </a:bodyPr>
            <a:lstStyle/>
            <a:p>
              <a:pPr algn="ctr"/>
              <a:r>
                <a:rPr lang="en-US" sz="2400" b="1" dirty="0" smtClean="0"/>
                <a:t>Scientific</a:t>
              </a:r>
              <a:endParaRPr lang="en-US" sz="2400" b="1" dirty="0"/>
            </a:p>
          </p:txBody>
        </p:sp>
        <p:sp>
          <p:nvSpPr>
            <p:cNvPr id="15" name="TextBox 14"/>
            <p:cNvSpPr txBox="1"/>
            <p:nvPr/>
          </p:nvSpPr>
          <p:spPr>
            <a:xfrm>
              <a:off x="4478652" y="3014675"/>
              <a:ext cx="2035833" cy="482993"/>
            </a:xfrm>
            <a:prstGeom prst="rect">
              <a:avLst/>
            </a:prstGeom>
            <a:noFill/>
          </p:spPr>
          <p:txBody>
            <a:bodyPr wrap="square" rtlCol="0">
              <a:spAutoFit/>
            </a:bodyPr>
            <a:lstStyle/>
            <a:p>
              <a:pPr algn="ctr"/>
              <a:r>
                <a:rPr lang="en-US" sz="2400" b="1" dirty="0" smtClean="0"/>
                <a:t>Social</a:t>
              </a:r>
              <a:endParaRPr lang="en-US" sz="2400" b="1" dirty="0"/>
            </a:p>
          </p:txBody>
        </p:sp>
        <p:sp>
          <p:nvSpPr>
            <p:cNvPr id="16" name="TextBox 15"/>
            <p:cNvSpPr txBox="1"/>
            <p:nvPr/>
          </p:nvSpPr>
          <p:spPr>
            <a:xfrm>
              <a:off x="3340125" y="4900076"/>
              <a:ext cx="2035833" cy="482993"/>
            </a:xfrm>
            <a:prstGeom prst="rect">
              <a:avLst/>
            </a:prstGeom>
            <a:noFill/>
          </p:spPr>
          <p:txBody>
            <a:bodyPr wrap="square" rtlCol="0">
              <a:spAutoFit/>
            </a:bodyPr>
            <a:lstStyle/>
            <a:p>
              <a:pPr algn="ctr"/>
              <a:r>
                <a:rPr lang="en-US" sz="2400" b="1" dirty="0" smtClean="0"/>
                <a:t>Symbolic</a:t>
              </a:r>
              <a:endParaRPr lang="en-US" sz="2400" b="1" dirty="0"/>
            </a:p>
          </p:txBody>
        </p:sp>
      </p:grpSp>
      <p:sp>
        <p:nvSpPr>
          <p:cNvPr id="22" name="TextBox 21"/>
          <p:cNvSpPr txBox="1"/>
          <p:nvPr/>
        </p:nvSpPr>
        <p:spPr>
          <a:xfrm>
            <a:off x="1162049" y="1229024"/>
            <a:ext cx="7903047" cy="461665"/>
          </a:xfrm>
          <a:prstGeom prst="rect">
            <a:avLst/>
          </a:prstGeom>
          <a:noFill/>
        </p:spPr>
        <p:txBody>
          <a:bodyPr wrap="square" rtlCol="0">
            <a:spAutoFit/>
          </a:bodyPr>
          <a:lstStyle/>
          <a:p>
            <a:r>
              <a:rPr lang="en-US" sz="2400" i="1" dirty="0" smtClean="0"/>
              <a:t>What is the focus of each of these designers?</a:t>
            </a:r>
            <a:endParaRPr lang="en-US" sz="2400" i="1" dirty="0"/>
          </a:p>
        </p:txBody>
      </p:sp>
      <p:sp>
        <p:nvSpPr>
          <p:cNvPr id="23" name="TextBox 22"/>
          <p:cNvSpPr txBox="1"/>
          <p:nvPr/>
        </p:nvSpPr>
        <p:spPr>
          <a:xfrm>
            <a:off x="930548" y="2139088"/>
            <a:ext cx="1531194" cy="461665"/>
          </a:xfrm>
          <a:prstGeom prst="rect">
            <a:avLst/>
          </a:prstGeom>
          <a:noFill/>
        </p:spPr>
        <p:txBody>
          <a:bodyPr wrap="square" rtlCol="0">
            <a:spAutoFit/>
          </a:bodyPr>
          <a:lstStyle/>
          <a:p>
            <a:pPr algn="r"/>
            <a:r>
              <a:rPr lang="en-US" sz="2400" b="1" dirty="0" smtClean="0"/>
              <a:t>Engineer</a:t>
            </a:r>
            <a:endParaRPr lang="en-US" sz="2400" b="1" dirty="0"/>
          </a:p>
        </p:txBody>
      </p:sp>
      <p:sp>
        <p:nvSpPr>
          <p:cNvPr id="24" name="TextBox 23"/>
          <p:cNvSpPr txBox="1"/>
          <p:nvPr/>
        </p:nvSpPr>
        <p:spPr>
          <a:xfrm>
            <a:off x="6817838" y="2139088"/>
            <a:ext cx="1697512" cy="461665"/>
          </a:xfrm>
          <a:prstGeom prst="rect">
            <a:avLst/>
          </a:prstGeom>
          <a:noFill/>
        </p:spPr>
        <p:txBody>
          <a:bodyPr wrap="square" rtlCol="0">
            <a:spAutoFit/>
          </a:bodyPr>
          <a:lstStyle/>
          <a:p>
            <a:r>
              <a:rPr lang="en-US" sz="2400" b="1" dirty="0" smtClean="0"/>
              <a:t>Architect</a:t>
            </a:r>
            <a:endParaRPr lang="en-US" sz="2400" b="1" dirty="0"/>
          </a:p>
        </p:txBody>
      </p:sp>
      <p:sp>
        <p:nvSpPr>
          <p:cNvPr id="25" name="TextBox 24"/>
          <p:cNvSpPr txBox="1"/>
          <p:nvPr/>
        </p:nvSpPr>
        <p:spPr>
          <a:xfrm>
            <a:off x="5654118" y="5557242"/>
            <a:ext cx="1424727" cy="461665"/>
          </a:xfrm>
          <a:prstGeom prst="rect">
            <a:avLst/>
          </a:prstGeom>
          <a:noFill/>
        </p:spPr>
        <p:txBody>
          <a:bodyPr wrap="square" rtlCol="0">
            <a:spAutoFit/>
          </a:bodyPr>
          <a:lstStyle/>
          <a:p>
            <a:r>
              <a:rPr lang="en-US" sz="2400" b="1" dirty="0" smtClean="0"/>
              <a:t>Sculptor</a:t>
            </a:r>
            <a:endParaRPr lang="en-US" sz="2400" b="1" dirty="0"/>
          </a:p>
        </p:txBody>
      </p:sp>
      <p:sp>
        <p:nvSpPr>
          <p:cNvPr id="20" name="TextBox 19"/>
          <p:cNvSpPr txBox="1"/>
          <p:nvPr/>
        </p:nvSpPr>
        <p:spPr>
          <a:xfrm>
            <a:off x="306362" y="4818578"/>
            <a:ext cx="2779565" cy="1200329"/>
          </a:xfrm>
          <a:prstGeom prst="rect">
            <a:avLst/>
          </a:prstGeom>
          <a:noFill/>
        </p:spPr>
        <p:txBody>
          <a:bodyPr wrap="square" rtlCol="0">
            <a:spAutoFit/>
          </a:bodyPr>
          <a:lstStyle/>
          <a:p>
            <a:r>
              <a:rPr lang="en-US" sz="2400" b="1" dirty="0" smtClean="0"/>
              <a:t>Note:</a:t>
            </a:r>
            <a:r>
              <a:rPr lang="en-US" sz="2400" dirty="0" smtClean="0"/>
              <a:t>  Each designer must not neglect the other two criteria</a:t>
            </a:r>
            <a:endParaRPr lang="en-US" sz="2400" b="1" dirty="0"/>
          </a:p>
        </p:txBody>
      </p:sp>
      <p:sp>
        <p:nvSpPr>
          <p:cNvPr id="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B"/>
          <p:cNvSpPr/>
          <p:nvPr/>
        </p:nvSpPr>
        <p:spPr>
          <a:xfrm>
            <a:off x="0" y="6781800"/>
            <a:ext cx="4441372"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094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Dimensions of a Structure</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18</a:t>
            </a:fld>
            <a:endParaRPr lang="en-US" dirty="0"/>
          </a:p>
        </p:txBody>
      </p:sp>
      <p:sp>
        <p:nvSpPr>
          <p:cNvPr id="22" name="TextBox 21"/>
          <p:cNvSpPr txBox="1"/>
          <p:nvPr/>
        </p:nvSpPr>
        <p:spPr>
          <a:xfrm>
            <a:off x="1162049" y="1229024"/>
            <a:ext cx="7903047" cy="461665"/>
          </a:xfrm>
          <a:prstGeom prst="rect">
            <a:avLst/>
          </a:prstGeom>
          <a:noFill/>
        </p:spPr>
        <p:txBody>
          <a:bodyPr wrap="square" rtlCol="0">
            <a:spAutoFit/>
          </a:bodyPr>
          <a:lstStyle/>
          <a:p>
            <a:r>
              <a:rPr lang="en-US" sz="2400" i="1" dirty="0" smtClean="0"/>
              <a:t>What types of designers work with form in space?</a:t>
            </a:r>
            <a:endParaRPr lang="en-US" sz="2400" i="1" dirty="0"/>
          </a:p>
        </p:txBody>
      </p:sp>
      <p:sp>
        <p:nvSpPr>
          <p:cNvPr id="4" name="TextBox 3"/>
          <p:cNvSpPr txBox="1"/>
          <p:nvPr/>
        </p:nvSpPr>
        <p:spPr>
          <a:xfrm>
            <a:off x="628650" y="2092922"/>
            <a:ext cx="2571751" cy="461665"/>
          </a:xfrm>
          <a:prstGeom prst="rect">
            <a:avLst/>
          </a:prstGeom>
          <a:noFill/>
        </p:spPr>
        <p:txBody>
          <a:bodyPr wrap="square" rtlCol="0">
            <a:spAutoFit/>
          </a:bodyPr>
          <a:lstStyle/>
          <a:p>
            <a:pPr marL="457200" indent="-457200">
              <a:buFont typeface="+mj-lt"/>
              <a:buAutoNum type="arabicPeriod"/>
            </a:pPr>
            <a:r>
              <a:rPr lang="en-US" sz="2400" b="1" dirty="0" smtClean="0"/>
              <a:t>Engineer</a:t>
            </a:r>
            <a:endParaRPr lang="en-US" sz="2400" b="1" dirty="0"/>
          </a:p>
        </p:txBody>
      </p:sp>
      <p:sp>
        <p:nvSpPr>
          <p:cNvPr id="20" name="TextBox 19"/>
          <p:cNvSpPr txBox="1"/>
          <p:nvPr/>
        </p:nvSpPr>
        <p:spPr>
          <a:xfrm>
            <a:off x="628650" y="3492947"/>
            <a:ext cx="2571751" cy="461665"/>
          </a:xfrm>
          <a:prstGeom prst="rect">
            <a:avLst/>
          </a:prstGeom>
          <a:noFill/>
        </p:spPr>
        <p:txBody>
          <a:bodyPr wrap="square" rtlCol="0">
            <a:spAutoFit/>
          </a:bodyPr>
          <a:lstStyle/>
          <a:p>
            <a:pPr marL="457200" indent="-457200">
              <a:buFont typeface="+mj-lt"/>
              <a:buAutoNum type="arabicPeriod" startAt="2"/>
            </a:pPr>
            <a:r>
              <a:rPr lang="en-US" sz="2400" b="1" dirty="0" smtClean="0"/>
              <a:t>Architect</a:t>
            </a:r>
            <a:endParaRPr lang="en-US" sz="2400" b="1" dirty="0"/>
          </a:p>
        </p:txBody>
      </p:sp>
      <p:sp>
        <p:nvSpPr>
          <p:cNvPr id="21" name="TextBox 20"/>
          <p:cNvSpPr txBox="1"/>
          <p:nvPr/>
        </p:nvSpPr>
        <p:spPr>
          <a:xfrm>
            <a:off x="628650" y="4892972"/>
            <a:ext cx="2571751" cy="461665"/>
          </a:xfrm>
          <a:prstGeom prst="rect">
            <a:avLst/>
          </a:prstGeom>
          <a:noFill/>
        </p:spPr>
        <p:txBody>
          <a:bodyPr wrap="square" rtlCol="0">
            <a:spAutoFit/>
          </a:bodyPr>
          <a:lstStyle/>
          <a:p>
            <a:pPr marL="457200" indent="-457200">
              <a:buFont typeface="+mj-lt"/>
              <a:buAutoNum type="arabicPeriod" startAt="3"/>
            </a:pPr>
            <a:r>
              <a:rPr lang="en-US" sz="2400" b="1" dirty="0" smtClean="0"/>
              <a:t>Sculptor</a:t>
            </a:r>
            <a:endParaRPr lang="en-US" sz="2400" b="1" dirty="0"/>
          </a:p>
        </p:txBody>
      </p:sp>
      <p:grpSp>
        <p:nvGrpSpPr>
          <p:cNvPr id="7" name="Group 6"/>
          <p:cNvGrpSpPr/>
          <p:nvPr/>
        </p:nvGrpSpPr>
        <p:grpSpPr>
          <a:xfrm>
            <a:off x="2903727" y="1897754"/>
            <a:ext cx="5656034" cy="1465014"/>
            <a:chOff x="2903727" y="1897754"/>
            <a:chExt cx="5656034" cy="1465014"/>
          </a:xfrm>
        </p:grpSpPr>
        <p:pic>
          <p:nvPicPr>
            <p:cNvPr id="1026" name="Picture 2" descr="http://cdn.fansided.com/wp-content/blogs.dir/65/files/2014/04/kingd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727" y="1897754"/>
              <a:ext cx="2239896" cy="1465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ctiverain.com/image_store/uploads/agents/kcole/files/DSC_0052%20croped%20raw%20fi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0751" y="1897754"/>
              <a:ext cx="3329010" cy="13881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129566" y="3355907"/>
            <a:ext cx="5255079" cy="1985851"/>
            <a:chOff x="3129566" y="3355907"/>
            <a:chExt cx="5255079" cy="1985851"/>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9566" y="3425764"/>
              <a:ext cx="2205079" cy="1424113"/>
            </a:xfrm>
            <a:prstGeom prst="rect">
              <a:avLst/>
            </a:prstGeom>
          </p:spPr>
        </p:pic>
        <p:pic>
          <p:nvPicPr>
            <p:cNvPr id="1030" name="Picture 6" descr="http://www.beevoz.com/wp-content/uploads/2015/06/sagrada-familia_58171_pgbigh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5869" y="3355907"/>
              <a:ext cx="2978776" cy="19858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4001458" y="4919838"/>
            <a:ext cx="3519805" cy="1777582"/>
            <a:chOff x="4001458" y="4919838"/>
            <a:chExt cx="3519805" cy="1777582"/>
          </a:xfrm>
        </p:grpSpPr>
        <p:pic>
          <p:nvPicPr>
            <p:cNvPr id="1032" name="Picture 8" descr="https://c4.staticflickr.com/4/3303/3280185984_8b85caa39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1458" y="4919838"/>
              <a:ext cx="1333187" cy="1777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evartwarren.com/wp-content/uploads/2011/12/Austin_Ba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9485"/>
            <a:stretch/>
          </p:blipFill>
          <p:spPr bwMode="auto">
            <a:xfrm>
              <a:off x="5405869" y="5415858"/>
              <a:ext cx="2115394" cy="128156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B"/>
          <p:cNvSpPr/>
          <p:nvPr/>
        </p:nvSpPr>
        <p:spPr>
          <a:xfrm>
            <a:off x="0" y="6781800"/>
            <a:ext cx="4702628"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02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Art and Society</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19</a:t>
            </a:fld>
            <a:endParaRPr lang="en-US" dirty="0"/>
          </a:p>
        </p:txBody>
      </p:sp>
      <p:grpSp>
        <p:nvGrpSpPr>
          <p:cNvPr id="5" name="Group 4"/>
          <p:cNvGrpSpPr/>
          <p:nvPr/>
        </p:nvGrpSpPr>
        <p:grpSpPr>
          <a:xfrm>
            <a:off x="2293194" y="1924783"/>
            <a:ext cx="4557611" cy="4197473"/>
            <a:chOff x="747132" y="1137425"/>
            <a:chExt cx="4092497" cy="3769112"/>
          </a:xfrm>
        </p:grpSpPr>
        <p:sp>
          <p:nvSpPr>
            <p:cNvPr id="9" name="Oval 8"/>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162049" y="1229024"/>
            <a:ext cx="7903047" cy="461665"/>
          </a:xfrm>
          <a:prstGeom prst="rect">
            <a:avLst/>
          </a:prstGeom>
          <a:noFill/>
        </p:spPr>
        <p:txBody>
          <a:bodyPr wrap="square" rtlCol="0">
            <a:spAutoFit/>
          </a:bodyPr>
          <a:lstStyle/>
          <a:p>
            <a:r>
              <a:rPr lang="en-US" sz="2400" i="1" dirty="0" smtClean="0"/>
              <a:t>What are the ideals of an urban society?</a:t>
            </a:r>
            <a:endParaRPr lang="en-US" sz="2400" i="1" dirty="0"/>
          </a:p>
        </p:txBody>
      </p:sp>
      <p:grpSp>
        <p:nvGrpSpPr>
          <p:cNvPr id="16" name="Group 15"/>
          <p:cNvGrpSpPr/>
          <p:nvPr/>
        </p:nvGrpSpPr>
        <p:grpSpPr>
          <a:xfrm>
            <a:off x="222460" y="2864619"/>
            <a:ext cx="4078685" cy="2206759"/>
            <a:chOff x="222460" y="2864619"/>
            <a:chExt cx="4078685" cy="2206759"/>
          </a:xfrm>
        </p:grpSpPr>
        <p:sp>
          <p:nvSpPr>
            <p:cNvPr id="6" name="TextBox 5"/>
            <p:cNvSpPr txBox="1"/>
            <p:nvPr/>
          </p:nvSpPr>
          <p:spPr>
            <a:xfrm>
              <a:off x="2360562" y="2864619"/>
              <a:ext cx="1940583" cy="646331"/>
            </a:xfrm>
            <a:prstGeom prst="rect">
              <a:avLst/>
            </a:prstGeom>
            <a:noFill/>
          </p:spPr>
          <p:txBody>
            <a:bodyPr wrap="square" rtlCol="0">
              <a:spAutoFit/>
            </a:bodyPr>
            <a:lstStyle/>
            <a:p>
              <a:pPr algn="ctr"/>
              <a:r>
                <a:rPr lang="en-US" b="1" dirty="0" smtClean="0"/>
                <a:t>Conserve natural resources</a:t>
              </a:r>
              <a:endParaRPr lang="en-US" b="1" dirty="0"/>
            </a:p>
          </p:txBody>
        </p:sp>
        <p:pic>
          <p:nvPicPr>
            <p:cNvPr id="6146" name="Picture 2" descr="https://www.arborday.org/enterprise/images/hero-enterpri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60" y="3830194"/>
              <a:ext cx="2204171" cy="1241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841210" y="1914673"/>
            <a:ext cx="4128253" cy="1596277"/>
            <a:chOff x="4841210" y="1914673"/>
            <a:chExt cx="4128253" cy="1596277"/>
          </a:xfrm>
        </p:grpSpPr>
        <p:sp>
          <p:nvSpPr>
            <p:cNvPr id="7" name="TextBox 6"/>
            <p:cNvSpPr txBox="1"/>
            <p:nvPr/>
          </p:nvSpPr>
          <p:spPr>
            <a:xfrm>
              <a:off x="4841210" y="2864619"/>
              <a:ext cx="1940583" cy="646331"/>
            </a:xfrm>
            <a:prstGeom prst="rect">
              <a:avLst/>
            </a:prstGeom>
            <a:noFill/>
          </p:spPr>
          <p:txBody>
            <a:bodyPr wrap="square" rtlCol="0">
              <a:spAutoFit/>
            </a:bodyPr>
            <a:lstStyle/>
            <a:p>
              <a:pPr algn="ctr"/>
              <a:r>
                <a:rPr lang="en-US" b="1" dirty="0" smtClean="0"/>
                <a:t>Minimize public spending</a:t>
              </a:r>
              <a:endParaRPr lang="en-US" b="1" dirty="0"/>
            </a:p>
          </p:txBody>
        </p:sp>
        <p:pic>
          <p:nvPicPr>
            <p:cNvPr id="6150" name="Picture 6" descr="http://dreamatico.com/data_images/money/money-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244" y="1914673"/>
              <a:ext cx="1985219" cy="13202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3278896" y="4217925"/>
            <a:ext cx="5742743" cy="1904331"/>
            <a:chOff x="3278896" y="4217925"/>
            <a:chExt cx="5742743" cy="1904331"/>
          </a:xfrm>
        </p:grpSpPr>
        <p:sp>
          <p:nvSpPr>
            <p:cNvPr id="8" name="TextBox 7"/>
            <p:cNvSpPr txBox="1"/>
            <p:nvPr/>
          </p:nvSpPr>
          <p:spPr>
            <a:xfrm>
              <a:off x="3278896" y="4647850"/>
              <a:ext cx="2582916" cy="923330"/>
            </a:xfrm>
            <a:prstGeom prst="rect">
              <a:avLst/>
            </a:prstGeom>
            <a:noFill/>
          </p:spPr>
          <p:txBody>
            <a:bodyPr wrap="square" rtlCol="0">
              <a:spAutoFit/>
            </a:bodyPr>
            <a:lstStyle/>
            <a:p>
              <a:pPr algn="ctr"/>
              <a:r>
                <a:rPr lang="en-US" b="1" dirty="0" smtClean="0"/>
                <a:t>Create more visually appealing environment</a:t>
              </a:r>
              <a:endParaRPr lang="en-US" b="1" dirty="0"/>
            </a:p>
          </p:txBody>
        </p:sp>
        <p:pic>
          <p:nvPicPr>
            <p:cNvPr id="6154" name="Picture 10" descr="http://1.bp.blogspot.com/-KANmQmvTcSo/Tg8UKBtPOLI/AAAAAAAAEoU/a5yxSQ2UOts/s1600/New+York+City+night+Wallpaper-7481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2531" y="4217925"/>
              <a:ext cx="2539108" cy="190433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B"/>
          <p:cNvSpPr/>
          <p:nvPr/>
        </p:nvSpPr>
        <p:spPr>
          <a:xfrm>
            <a:off x="0" y="6781800"/>
            <a:ext cx="4963886"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5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2" y="355600"/>
            <a:ext cx="7886700" cy="1325563"/>
          </a:xfrm>
        </p:spPr>
        <p:txBody>
          <a:bodyPr/>
          <a:lstStyle/>
          <a:p>
            <a:r>
              <a:rPr lang="en-US" dirty="0" smtClean="0"/>
              <a:t>What is Structural Engineering?</a:t>
            </a:r>
            <a:endParaRPr lang="en-US" dirty="0"/>
          </a:p>
        </p:txBody>
      </p:sp>
      <p:sp>
        <p:nvSpPr>
          <p:cNvPr id="7" name="Text Placeholder 6"/>
          <p:cNvSpPr>
            <a:spLocks noGrp="1"/>
          </p:cNvSpPr>
          <p:nvPr>
            <p:ph type="body" idx="1"/>
          </p:nvPr>
        </p:nvSpPr>
        <p:spPr>
          <a:xfrm>
            <a:off x="629842" y="1433485"/>
            <a:ext cx="3868340" cy="823912"/>
          </a:xfrm>
        </p:spPr>
        <p:txBody>
          <a:bodyPr/>
          <a:lstStyle/>
          <a:p>
            <a:r>
              <a:rPr lang="en-US" dirty="0" smtClean="0"/>
              <a:t>Buildings</a:t>
            </a:r>
            <a:endParaRPr lang="en-US" dirty="0"/>
          </a:p>
        </p:txBody>
      </p:sp>
      <p:sp>
        <p:nvSpPr>
          <p:cNvPr id="8" name="Text Placeholder 7"/>
          <p:cNvSpPr>
            <a:spLocks noGrp="1"/>
          </p:cNvSpPr>
          <p:nvPr>
            <p:ph type="body" sz="quarter" idx="3"/>
          </p:nvPr>
        </p:nvSpPr>
        <p:spPr>
          <a:xfrm>
            <a:off x="4629150" y="1433485"/>
            <a:ext cx="3887391" cy="823912"/>
          </a:xfrm>
        </p:spPr>
        <p:txBody>
          <a:bodyPr/>
          <a:lstStyle/>
          <a:p>
            <a:r>
              <a:rPr lang="en-US" dirty="0" smtClean="0"/>
              <a:t>Bridges</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2</a:t>
            </a:fld>
            <a:endParaRPr lang="en-US" dirty="0"/>
          </a:p>
        </p:txBody>
      </p:sp>
      <p:pic>
        <p:nvPicPr>
          <p:cNvPr id="14" name="Content Placeholder 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82314" y="4140306"/>
            <a:ext cx="2702520" cy="180167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499" y="2257527"/>
            <a:ext cx="1468140" cy="182562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30" y="4140306"/>
            <a:ext cx="1042939" cy="1801679"/>
          </a:xfrm>
          <a:prstGeom prst="rect">
            <a:avLst/>
          </a:prstGeom>
        </p:spPr>
      </p:pic>
      <p:pic>
        <p:nvPicPr>
          <p:cNvPr id="19" name="Content Placeholder 18"/>
          <p:cNvPicPr>
            <a:picLocks noGrp="1" noChangeAspect="1"/>
          </p:cNvPicPr>
          <p:nvPr>
            <p:ph sz="quarter" idx="4"/>
          </p:nvPr>
        </p:nvPicPr>
        <p:blipFill>
          <a:blip r:embed="rId6" cstate="print">
            <a:extLst>
              <a:ext uri="{28A0092B-C50C-407E-A947-70E740481C1C}">
                <a14:useLocalDpi xmlns:a14="http://schemas.microsoft.com/office/drawing/2010/main" val="0"/>
              </a:ext>
            </a:extLst>
          </a:blip>
          <a:stretch>
            <a:fillRect/>
          </a:stretch>
        </p:blipFill>
        <p:spPr>
          <a:xfrm>
            <a:off x="2016384" y="2257397"/>
            <a:ext cx="1369319" cy="1825758"/>
          </a:xfr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6405" y="2252228"/>
            <a:ext cx="2441237" cy="183092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89937" y="2252228"/>
            <a:ext cx="2260839" cy="1830927"/>
          </a:xfrm>
          <a:prstGeom prst="rect">
            <a:avLst/>
          </a:prstGeom>
        </p:spPr>
      </p:pic>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14397"/>
          <a:stretch/>
        </p:blipFill>
        <p:spPr>
          <a:xfrm>
            <a:off x="6462713" y="4140306"/>
            <a:ext cx="2388063" cy="180167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76405" y="4140306"/>
            <a:ext cx="2295133" cy="1801679"/>
          </a:xfrm>
          <a:prstGeom prst="rect">
            <a:avLst/>
          </a:prstGeom>
        </p:spPr>
      </p:pic>
      <p:sp>
        <p:nvSpPr>
          <p:cNvPr id="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B"/>
          <p:cNvSpPr/>
          <p:nvPr/>
        </p:nvSpPr>
        <p:spPr>
          <a:xfrm>
            <a:off x="0" y="6781800"/>
            <a:ext cx="522514"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5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Art and Society</a:t>
            </a:r>
          </a:p>
        </p:txBody>
      </p:sp>
      <p:sp>
        <p:nvSpPr>
          <p:cNvPr id="3" name="Slide Number Placeholder 2"/>
          <p:cNvSpPr>
            <a:spLocks noGrp="1"/>
          </p:cNvSpPr>
          <p:nvPr>
            <p:ph type="sldNum" sz="quarter" idx="12"/>
          </p:nvPr>
        </p:nvSpPr>
        <p:spPr/>
        <p:txBody>
          <a:bodyPr/>
          <a:lstStyle/>
          <a:p>
            <a:fld id="{6213EB2C-5E17-4797-A93C-DE8311225583}" type="slidenum">
              <a:rPr lang="en-US" smtClean="0"/>
              <a:t>20</a:t>
            </a:fld>
            <a:endParaRPr lang="en-US" dirty="0"/>
          </a:p>
        </p:txBody>
      </p:sp>
      <p:sp>
        <p:nvSpPr>
          <p:cNvPr id="6" name="TextBox 5"/>
          <p:cNvSpPr txBox="1"/>
          <p:nvPr/>
        </p:nvSpPr>
        <p:spPr>
          <a:xfrm>
            <a:off x="1162049" y="1229024"/>
            <a:ext cx="7903047" cy="461665"/>
          </a:xfrm>
          <a:prstGeom prst="rect">
            <a:avLst/>
          </a:prstGeom>
          <a:noFill/>
        </p:spPr>
        <p:txBody>
          <a:bodyPr wrap="square" rtlCol="0">
            <a:spAutoFit/>
          </a:bodyPr>
          <a:lstStyle/>
          <a:p>
            <a:r>
              <a:rPr lang="en-US" sz="2400" i="1" dirty="0" smtClean="0"/>
              <a:t>Main Problems</a:t>
            </a:r>
            <a:endParaRPr lang="en-US" sz="2400" i="1" dirty="0"/>
          </a:p>
        </p:txBody>
      </p:sp>
      <p:sp>
        <p:nvSpPr>
          <p:cNvPr id="7" name="TextBox 6"/>
          <p:cNvSpPr txBox="1"/>
          <p:nvPr/>
        </p:nvSpPr>
        <p:spPr>
          <a:xfrm>
            <a:off x="628650" y="1886860"/>
            <a:ext cx="6313063" cy="461665"/>
          </a:xfrm>
          <a:prstGeom prst="rect">
            <a:avLst/>
          </a:prstGeom>
          <a:noFill/>
        </p:spPr>
        <p:txBody>
          <a:bodyPr wrap="square" rtlCol="0">
            <a:spAutoFit/>
          </a:bodyPr>
          <a:lstStyle/>
          <a:p>
            <a:pPr marL="457200" indent="-457200">
              <a:buFont typeface="+mj-lt"/>
              <a:buAutoNum type="arabicPeriod"/>
            </a:pPr>
            <a:r>
              <a:rPr lang="en-US" sz="2400" b="1" dirty="0" smtClean="0"/>
              <a:t>Engineer no longer develops form</a:t>
            </a:r>
            <a:endParaRPr lang="en-US" sz="2400" b="1" dirty="0"/>
          </a:p>
        </p:txBody>
      </p:sp>
      <p:sp>
        <p:nvSpPr>
          <p:cNvPr id="8" name="TextBox 7"/>
          <p:cNvSpPr txBox="1"/>
          <p:nvPr/>
        </p:nvSpPr>
        <p:spPr>
          <a:xfrm>
            <a:off x="628650" y="5378709"/>
            <a:ext cx="5578967" cy="461665"/>
          </a:xfrm>
          <a:prstGeom prst="rect">
            <a:avLst/>
          </a:prstGeom>
          <a:noFill/>
        </p:spPr>
        <p:txBody>
          <a:bodyPr wrap="square" rtlCol="0">
            <a:spAutoFit/>
          </a:bodyPr>
          <a:lstStyle/>
          <a:p>
            <a:pPr marL="457200" indent="-457200">
              <a:buFont typeface="+mj-lt"/>
              <a:buAutoNum type="arabicPeriod" startAt="2"/>
            </a:pPr>
            <a:r>
              <a:rPr lang="en-US" sz="2400" b="1" dirty="0" smtClean="0"/>
              <a:t>Public no longer has an input</a:t>
            </a:r>
            <a:endParaRPr lang="en-US" sz="2400" b="1" dirty="0"/>
          </a:p>
        </p:txBody>
      </p:sp>
      <p:grpSp>
        <p:nvGrpSpPr>
          <p:cNvPr id="11" name="Group 10"/>
          <p:cNvGrpSpPr/>
          <p:nvPr/>
        </p:nvGrpSpPr>
        <p:grpSpPr>
          <a:xfrm>
            <a:off x="419100" y="1886860"/>
            <a:ext cx="8625402" cy="3509957"/>
            <a:chOff x="419100" y="1886860"/>
            <a:chExt cx="8625402" cy="3509957"/>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4756" y="1886860"/>
              <a:ext cx="3299746" cy="213108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 y="2493991"/>
              <a:ext cx="2763782" cy="1446668"/>
            </a:xfrm>
            <a:prstGeom prst="rect">
              <a:avLst/>
            </a:prstGeom>
          </p:spPr>
        </p:pic>
        <p:pic>
          <p:nvPicPr>
            <p:cNvPr id="1026" name="Picture 2" descr="http://cityhallblog.dallasnews.com/files/2013/01/NewMargaretMcDermottRender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1889" y="3501532"/>
              <a:ext cx="4100222" cy="14529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689985" y="5058263"/>
              <a:ext cx="3764029" cy="338554"/>
            </a:xfrm>
            <a:prstGeom prst="rect">
              <a:avLst/>
            </a:prstGeom>
            <a:noFill/>
          </p:spPr>
          <p:txBody>
            <a:bodyPr wrap="square" rtlCol="0">
              <a:spAutoFit/>
            </a:bodyPr>
            <a:lstStyle/>
            <a:p>
              <a:pPr algn="ctr"/>
              <a:r>
                <a:rPr lang="en-US" sz="1600" dirty="0" smtClean="0"/>
                <a:t>Trinity River Bridges, Dallas</a:t>
              </a:r>
              <a:endParaRPr lang="en-US" sz="1600" dirty="0"/>
            </a:p>
          </p:txBody>
        </p:sp>
      </p:grpSp>
      <p:sp>
        <p:nvSpPr>
          <p:cNvPr id="13"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B"/>
          <p:cNvSpPr/>
          <p:nvPr/>
        </p:nvSpPr>
        <p:spPr>
          <a:xfrm>
            <a:off x="0" y="6781800"/>
            <a:ext cx="5225143"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6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Art and Society</a:t>
            </a:r>
          </a:p>
        </p:txBody>
      </p:sp>
      <p:sp>
        <p:nvSpPr>
          <p:cNvPr id="3" name="Slide Number Placeholder 2"/>
          <p:cNvSpPr>
            <a:spLocks noGrp="1"/>
          </p:cNvSpPr>
          <p:nvPr>
            <p:ph type="sldNum" sz="quarter" idx="12"/>
          </p:nvPr>
        </p:nvSpPr>
        <p:spPr/>
        <p:txBody>
          <a:bodyPr/>
          <a:lstStyle/>
          <a:p>
            <a:fld id="{6213EB2C-5E17-4797-A93C-DE8311225583}" type="slidenum">
              <a:rPr lang="en-US" smtClean="0"/>
              <a:t>21</a:t>
            </a:fld>
            <a:endParaRPr lang="en-US" dirty="0"/>
          </a:p>
        </p:txBody>
      </p:sp>
      <p:sp>
        <p:nvSpPr>
          <p:cNvPr id="6" name="TextBox 5"/>
          <p:cNvSpPr txBox="1"/>
          <p:nvPr/>
        </p:nvSpPr>
        <p:spPr>
          <a:xfrm>
            <a:off x="1162049" y="1229024"/>
            <a:ext cx="7903047" cy="461665"/>
          </a:xfrm>
          <a:prstGeom prst="rect">
            <a:avLst/>
          </a:prstGeom>
          <a:noFill/>
        </p:spPr>
        <p:txBody>
          <a:bodyPr wrap="square" rtlCol="0">
            <a:spAutoFit/>
          </a:bodyPr>
          <a:lstStyle/>
          <a:p>
            <a:r>
              <a:rPr lang="en-US" sz="2400" i="1" dirty="0" smtClean="0"/>
              <a:t>Why should the engineer have a say?</a:t>
            </a:r>
            <a:endParaRPr lang="en-US" sz="2400" i="1" u="sng" dirty="0"/>
          </a:p>
        </p:txBody>
      </p:sp>
      <p:sp>
        <p:nvSpPr>
          <p:cNvPr id="8" name="TextBox 7"/>
          <p:cNvSpPr txBox="1"/>
          <p:nvPr/>
        </p:nvSpPr>
        <p:spPr>
          <a:xfrm>
            <a:off x="502246" y="1861642"/>
            <a:ext cx="3085528" cy="461665"/>
          </a:xfrm>
          <a:prstGeom prst="rect">
            <a:avLst/>
          </a:prstGeom>
          <a:noFill/>
        </p:spPr>
        <p:txBody>
          <a:bodyPr wrap="square" rtlCol="0">
            <a:spAutoFit/>
          </a:bodyPr>
          <a:lstStyle/>
          <a:p>
            <a:r>
              <a:rPr lang="en-US" sz="2400" b="1" dirty="0" smtClean="0"/>
              <a:t>Form controls Forces</a:t>
            </a:r>
            <a:endParaRPr lang="en-US" sz="2400" b="1" dirty="0"/>
          </a:p>
        </p:txBody>
      </p:sp>
      <p:sp>
        <p:nvSpPr>
          <p:cNvPr id="10" name="TextBox 9"/>
          <p:cNvSpPr txBox="1"/>
          <p:nvPr/>
        </p:nvSpPr>
        <p:spPr>
          <a:xfrm>
            <a:off x="5548063" y="6021933"/>
            <a:ext cx="3198546" cy="461665"/>
          </a:xfrm>
          <a:prstGeom prst="rect">
            <a:avLst/>
          </a:prstGeom>
          <a:noFill/>
        </p:spPr>
        <p:txBody>
          <a:bodyPr wrap="square" rtlCol="0">
            <a:spAutoFit/>
          </a:bodyPr>
          <a:lstStyle/>
          <a:p>
            <a:r>
              <a:rPr lang="en-US" sz="2400" b="1" dirty="0" smtClean="0"/>
              <a:t>Forces control form</a:t>
            </a:r>
            <a:endParaRPr lang="en-US" sz="2400" b="1" dirty="0"/>
          </a:p>
        </p:txBody>
      </p:sp>
      <p:pic>
        <p:nvPicPr>
          <p:cNvPr id="5124" name="Picture 4" descr="http://i.imgur.com/IN0btpi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488" y="2926528"/>
            <a:ext cx="3632810" cy="242481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yperbolic paraboloid: (a) displacements, (b) deformed shell."/>
          <p:cNvPicPr>
            <a:picLocks noChangeAspect="1" noChangeArrowheads="1"/>
          </p:cNvPicPr>
          <p:nvPr/>
        </p:nvPicPr>
        <p:blipFill rotWithShape="1">
          <a:blip r:embed="rId4">
            <a:extLst>
              <a:ext uri="{28A0092B-C50C-407E-A947-70E740481C1C}">
                <a14:useLocalDpi xmlns:a14="http://schemas.microsoft.com/office/drawing/2010/main" val="0"/>
              </a:ext>
            </a:extLst>
          </a:blip>
          <a:srcRect l="7605" r="10351" b="59098"/>
          <a:stretch/>
        </p:blipFill>
        <p:spPr bwMode="auto">
          <a:xfrm>
            <a:off x="4960723" y="2926529"/>
            <a:ext cx="3785886" cy="2424812"/>
          </a:xfrm>
          <a:prstGeom prst="rect">
            <a:avLst/>
          </a:prstGeom>
          <a:noFill/>
          <a:extLst>
            <a:ext uri="{909E8E84-426E-40DD-AFC4-6F175D3DCCD1}">
              <a14:hiddenFill xmlns:a14="http://schemas.microsoft.com/office/drawing/2010/main">
                <a:solidFill>
                  <a:srgbClr val="FFFFFF"/>
                </a:solidFill>
              </a14:hiddenFill>
            </a:ext>
          </a:extLst>
        </p:spPr>
      </p:pic>
      <p:sp>
        <p:nvSpPr>
          <p:cNvPr id="9" name="Curved Left Arrow 8"/>
          <p:cNvSpPr/>
          <p:nvPr/>
        </p:nvSpPr>
        <p:spPr>
          <a:xfrm rot="16200000">
            <a:off x="4179084" y="888409"/>
            <a:ext cx="669923" cy="30780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5400000">
            <a:off x="4179083" y="4311411"/>
            <a:ext cx="669923" cy="30780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B"/>
          <p:cNvSpPr/>
          <p:nvPr/>
        </p:nvSpPr>
        <p:spPr>
          <a:xfrm>
            <a:off x="0" y="6781800"/>
            <a:ext cx="5486400"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fade">
                                      <p:cBhvr>
                                        <p:cTn id="15" dur="500"/>
                                        <p:tgtEl>
                                          <p:spTgt spid="51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Art and Society</a:t>
            </a:r>
          </a:p>
        </p:txBody>
      </p:sp>
      <p:sp>
        <p:nvSpPr>
          <p:cNvPr id="3" name="Slide Number Placeholder 2"/>
          <p:cNvSpPr>
            <a:spLocks noGrp="1"/>
          </p:cNvSpPr>
          <p:nvPr>
            <p:ph type="sldNum" sz="quarter" idx="12"/>
          </p:nvPr>
        </p:nvSpPr>
        <p:spPr/>
        <p:txBody>
          <a:bodyPr/>
          <a:lstStyle/>
          <a:p>
            <a:fld id="{6213EB2C-5E17-4797-A93C-DE8311225583}" type="slidenum">
              <a:rPr lang="en-US" smtClean="0"/>
              <a:t>22</a:t>
            </a:fld>
            <a:endParaRPr lang="en-US" dirty="0"/>
          </a:p>
        </p:txBody>
      </p:sp>
      <p:sp>
        <p:nvSpPr>
          <p:cNvPr id="6" name="TextBox 5"/>
          <p:cNvSpPr txBox="1"/>
          <p:nvPr/>
        </p:nvSpPr>
        <p:spPr>
          <a:xfrm>
            <a:off x="1162049" y="1229024"/>
            <a:ext cx="7903047" cy="461665"/>
          </a:xfrm>
          <a:prstGeom prst="rect">
            <a:avLst/>
          </a:prstGeom>
          <a:noFill/>
        </p:spPr>
        <p:txBody>
          <a:bodyPr wrap="square" rtlCol="0">
            <a:spAutoFit/>
          </a:bodyPr>
          <a:lstStyle/>
          <a:p>
            <a:r>
              <a:rPr lang="en-US" sz="2400" i="1" dirty="0" smtClean="0"/>
              <a:t>Why should the public have a say?</a:t>
            </a:r>
            <a:endParaRPr lang="en-US" sz="2400" i="1" u="sng" dirty="0"/>
          </a:p>
        </p:txBody>
      </p:sp>
      <p:sp>
        <p:nvSpPr>
          <p:cNvPr id="8" name="TextBox 7"/>
          <p:cNvSpPr txBox="1"/>
          <p:nvPr/>
        </p:nvSpPr>
        <p:spPr>
          <a:xfrm>
            <a:off x="608665" y="1751013"/>
            <a:ext cx="7572808" cy="461665"/>
          </a:xfrm>
          <a:prstGeom prst="rect">
            <a:avLst/>
          </a:prstGeom>
          <a:noFill/>
        </p:spPr>
        <p:txBody>
          <a:bodyPr wrap="square" rtlCol="0">
            <a:spAutoFit/>
          </a:bodyPr>
          <a:lstStyle/>
          <a:p>
            <a:r>
              <a:rPr lang="en-US" sz="2400" b="1" dirty="0" smtClean="0"/>
              <a:t>Francis Galton and the 1906 Plymouth County Fair</a:t>
            </a:r>
            <a:endParaRPr lang="en-US" sz="2400" b="1" dirty="0"/>
          </a:p>
        </p:txBody>
      </p:sp>
      <p:sp>
        <p:nvSpPr>
          <p:cNvPr id="9" name="Rectangle 8"/>
          <p:cNvSpPr/>
          <p:nvPr/>
        </p:nvSpPr>
        <p:spPr>
          <a:xfrm>
            <a:off x="628650" y="5452957"/>
            <a:ext cx="7987316" cy="707886"/>
          </a:xfrm>
          <a:prstGeom prst="rect">
            <a:avLst/>
          </a:prstGeom>
        </p:spPr>
        <p:txBody>
          <a:bodyPr wrap="square">
            <a:spAutoFit/>
          </a:bodyPr>
          <a:lstStyle/>
          <a:p>
            <a:pPr lvl="0"/>
            <a:r>
              <a:rPr lang="en-US" sz="2000" dirty="0" smtClean="0">
                <a:sym typeface="Wingdings" panose="05000000000000000000" pitchFamily="2" charset="2"/>
              </a:rPr>
              <a:t>Under </a:t>
            </a:r>
            <a:r>
              <a:rPr lang="en-US" sz="2000" dirty="0">
                <a:sym typeface="Wingdings" panose="05000000000000000000" pitchFamily="2" charset="2"/>
              </a:rPr>
              <a:t>the right circumstances, groups are remarkably intelligent, and are often smarter than the smartest people in them</a:t>
            </a:r>
            <a:endParaRPr lang="en-US" sz="2000" dirty="0"/>
          </a:p>
        </p:txBody>
      </p:sp>
      <p:pic>
        <p:nvPicPr>
          <p:cNvPr id="4100" name="Picture 4" descr="http://www.boston.com/lifestyle/food/dishing/ox.jpg"/>
          <p:cNvPicPr>
            <a:picLocks noChangeAspect="1" noChangeArrowheads="1"/>
          </p:cNvPicPr>
          <p:nvPr/>
        </p:nvPicPr>
        <p:blipFill rotWithShape="1">
          <a:blip r:embed="rId3">
            <a:extLst>
              <a:ext uri="{28A0092B-C50C-407E-A947-70E740481C1C}">
                <a14:useLocalDpi xmlns:a14="http://schemas.microsoft.com/office/drawing/2010/main" val="0"/>
              </a:ext>
            </a:extLst>
          </a:blip>
          <a:srcRect l="9761" t="13643" r="9179" b="13611"/>
          <a:stretch/>
        </p:blipFill>
        <p:spPr bwMode="auto">
          <a:xfrm>
            <a:off x="811287" y="2653555"/>
            <a:ext cx="3057179" cy="22774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festivals4fun.com/wp-content/uploads/2013/06/nebraska-state-fair-crow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208" y="3813286"/>
            <a:ext cx="2332845" cy="154013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olidwize.com/wp-content/uploads/2012/11/Scale-Sketch-SolidWor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3691" y="2199643"/>
            <a:ext cx="1670449" cy="12528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374140" y="2430069"/>
            <a:ext cx="2141210" cy="369332"/>
          </a:xfrm>
          <a:prstGeom prst="rect">
            <a:avLst/>
          </a:prstGeom>
          <a:noFill/>
        </p:spPr>
        <p:txBody>
          <a:bodyPr wrap="square" rtlCol="0">
            <a:spAutoFit/>
          </a:bodyPr>
          <a:lstStyle/>
          <a:p>
            <a:r>
              <a:rPr lang="en-US" b="1" dirty="0" smtClean="0"/>
              <a:t>Actual Weight:</a:t>
            </a:r>
            <a:endParaRPr lang="en-US" b="1" dirty="0"/>
          </a:p>
        </p:txBody>
      </p:sp>
      <p:sp>
        <p:nvSpPr>
          <p:cNvPr id="15" name="TextBox 14"/>
          <p:cNvSpPr txBox="1"/>
          <p:nvPr/>
        </p:nvSpPr>
        <p:spPr>
          <a:xfrm>
            <a:off x="7413514" y="2759881"/>
            <a:ext cx="1164046" cy="369332"/>
          </a:xfrm>
          <a:prstGeom prst="rect">
            <a:avLst/>
          </a:prstGeom>
          <a:noFill/>
        </p:spPr>
        <p:txBody>
          <a:bodyPr wrap="square" rtlCol="0">
            <a:spAutoFit/>
          </a:bodyPr>
          <a:lstStyle/>
          <a:p>
            <a:r>
              <a:rPr lang="en-US" dirty="0" smtClean="0"/>
              <a:t>1,198 lbs.</a:t>
            </a:r>
            <a:endParaRPr lang="en-US" dirty="0"/>
          </a:p>
        </p:txBody>
      </p:sp>
      <p:sp>
        <p:nvSpPr>
          <p:cNvPr id="16" name="TextBox 15"/>
          <p:cNvSpPr txBox="1"/>
          <p:nvPr/>
        </p:nvSpPr>
        <p:spPr>
          <a:xfrm>
            <a:off x="6374140" y="4132856"/>
            <a:ext cx="2141210" cy="369332"/>
          </a:xfrm>
          <a:prstGeom prst="rect">
            <a:avLst/>
          </a:prstGeom>
          <a:noFill/>
        </p:spPr>
        <p:txBody>
          <a:bodyPr wrap="square" rtlCol="0">
            <a:spAutoFit/>
          </a:bodyPr>
          <a:lstStyle/>
          <a:p>
            <a:r>
              <a:rPr lang="en-US" b="1" dirty="0" smtClean="0"/>
              <a:t>Average of Crowd:</a:t>
            </a:r>
            <a:endParaRPr lang="en-US" b="1" dirty="0"/>
          </a:p>
        </p:txBody>
      </p:sp>
      <p:sp>
        <p:nvSpPr>
          <p:cNvPr id="17" name="TextBox 16"/>
          <p:cNvSpPr txBox="1"/>
          <p:nvPr/>
        </p:nvSpPr>
        <p:spPr>
          <a:xfrm>
            <a:off x="7771463" y="4462668"/>
            <a:ext cx="1164046" cy="369332"/>
          </a:xfrm>
          <a:prstGeom prst="rect">
            <a:avLst/>
          </a:prstGeom>
          <a:noFill/>
        </p:spPr>
        <p:txBody>
          <a:bodyPr wrap="square" rtlCol="0">
            <a:spAutoFit/>
          </a:bodyPr>
          <a:lstStyle/>
          <a:p>
            <a:r>
              <a:rPr lang="en-US" dirty="0" smtClean="0"/>
              <a:t>1,197 lbs.</a:t>
            </a:r>
            <a:endParaRPr lang="en-US" dirty="0"/>
          </a:p>
        </p:txBody>
      </p:sp>
      <p:sp>
        <p:nvSpPr>
          <p:cNvPr id="18" name="TextBox 17"/>
          <p:cNvSpPr txBox="1"/>
          <p:nvPr/>
        </p:nvSpPr>
        <p:spPr>
          <a:xfrm>
            <a:off x="5018412" y="6221167"/>
            <a:ext cx="2711455" cy="400110"/>
          </a:xfrm>
          <a:prstGeom prst="rect">
            <a:avLst/>
          </a:prstGeom>
          <a:noFill/>
        </p:spPr>
        <p:txBody>
          <a:bodyPr wrap="square" rtlCol="0">
            <a:spAutoFit/>
          </a:bodyPr>
          <a:lstStyle/>
          <a:p>
            <a:pPr algn="ctr"/>
            <a:r>
              <a:rPr lang="en-US" sz="2000" b="1" u="sng" dirty="0" smtClean="0"/>
              <a:t>Crowdsourcing</a:t>
            </a:r>
            <a:endParaRPr lang="en-US" sz="2000" b="1" u="sng" dirty="0"/>
          </a:p>
        </p:txBody>
      </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B"/>
          <p:cNvSpPr/>
          <p:nvPr/>
        </p:nvSpPr>
        <p:spPr>
          <a:xfrm>
            <a:off x="0" y="6781800"/>
            <a:ext cx="5747657"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5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fade">
                                      <p:cBhvr>
                                        <p:cTn id="25" dur="500"/>
                                        <p:tgtEl>
                                          <p:spTgt spid="410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Art and Society</a:t>
            </a:r>
          </a:p>
        </p:txBody>
      </p:sp>
      <p:sp>
        <p:nvSpPr>
          <p:cNvPr id="3" name="Slide Number Placeholder 2"/>
          <p:cNvSpPr>
            <a:spLocks noGrp="1"/>
          </p:cNvSpPr>
          <p:nvPr>
            <p:ph type="sldNum" sz="quarter" idx="12"/>
          </p:nvPr>
        </p:nvSpPr>
        <p:spPr/>
        <p:txBody>
          <a:bodyPr/>
          <a:lstStyle/>
          <a:p>
            <a:fld id="{6213EB2C-5E17-4797-A93C-DE8311225583}" type="slidenum">
              <a:rPr lang="en-US" smtClean="0"/>
              <a:t>23</a:t>
            </a:fld>
            <a:endParaRPr lang="en-US" dirty="0"/>
          </a:p>
        </p:txBody>
      </p:sp>
      <p:sp>
        <p:nvSpPr>
          <p:cNvPr id="6" name="TextBox 5"/>
          <p:cNvSpPr txBox="1"/>
          <p:nvPr/>
        </p:nvSpPr>
        <p:spPr>
          <a:xfrm>
            <a:off x="1162049" y="1229024"/>
            <a:ext cx="7903047" cy="461665"/>
          </a:xfrm>
          <a:prstGeom prst="rect">
            <a:avLst/>
          </a:prstGeom>
          <a:noFill/>
        </p:spPr>
        <p:txBody>
          <a:bodyPr wrap="square" rtlCol="0">
            <a:spAutoFit/>
          </a:bodyPr>
          <a:lstStyle/>
          <a:p>
            <a:r>
              <a:rPr lang="en-US" sz="2400" i="1" dirty="0" smtClean="0"/>
              <a:t>What are possible solutions?</a:t>
            </a:r>
            <a:endParaRPr lang="en-US" sz="2400" i="1" u="sng" dirty="0"/>
          </a:p>
        </p:txBody>
      </p:sp>
      <p:sp>
        <p:nvSpPr>
          <p:cNvPr id="13" name="TextBox 12"/>
          <p:cNvSpPr txBox="1"/>
          <p:nvPr/>
        </p:nvSpPr>
        <p:spPr>
          <a:xfrm>
            <a:off x="608665" y="1938276"/>
            <a:ext cx="7572808" cy="461665"/>
          </a:xfrm>
          <a:prstGeom prst="rect">
            <a:avLst/>
          </a:prstGeom>
          <a:noFill/>
        </p:spPr>
        <p:txBody>
          <a:bodyPr wrap="square" rtlCol="0">
            <a:spAutoFit/>
          </a:bodyPr>
          <a:lstStyle/>
          <a:p>
            <a:r>
              <a:rPr lang="en-US" sz="2400" b="1" dirty="0" smtClean="0"/>
              <a:t>Public Design Competition (Switzerland)</a:t>
            </a:r>
            <a:endParaRPr lang="en-US" sz="2400" b="1" dirty="0"/>
          </a:p>
        </p:txBody>
      </p:sp>
      <p:sp>
        <p:nvSpPr>
          <p:cNvPr id="11" name="TextBox 10"/>
          <p:cNvSpPr txBox="1"/>
          <p:nvPr/>
        </p:nvSpPr>
        <p:spPr>
          <a:xfrm>
            <a:off x="1162049" y="2796345"/>
            <a:ext cx="6642548" cy="2185214"/>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t>Bridge is desired, project announced</a:t>
            </a:r>
          </a:p>
          <a:p>
            <a:pPr marL="342900" indent="-342900">
              <a:spcAft>
                <a:spcPts val="2400"/>
              </a:spcAft>
              <a:buFont typeface="+mj-lt"/>
              <a:buAutoNum type="arabicPeriod"/>
            </a:pPr>
            <a:r>
              <a:rPr lang="en-US" sz="2400" dirty="0" smtClean="0"/>
              <a:t>Engineers develop preliminary forms and prices</a:t>
            </a:r>
          </a:p>
          <a:p>
            <a:pPr marL="342900" indent="-342900">
              <a:spcAft>
                <a:spcPts val="2400"/>
              </a:spcAft>
              <a:buFont typeface="+mj-lt"/>
              <a:buAutoNum type="arabicPeriod"/>
            </a:pPr>
            <a:r>
              <a:rPr lang="en-US" sz="2400" dirty="0" smtClean="0"/>
              <a:t>Informed public (both experts and general) decide on the project to be built</a:t>
            </a:r>
            <a:endParaRPr lang="en-US" sz="2400" dirty="0"/>
          </a:p>
        </p:txBody>
      </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6008914"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3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Art and Society</a:t>
            </a:r>
          </a:p>
        </p:txBody>
      </p:sp>
      <p:sp>
        <p:nvSpPr>
          <p:cNvPr id="3" name="Slide Number Placeholder 2"/>
          <p:cNvSpPr>
            <a:spLocks noGrp="1"/>
          </p:cNvSpPr>
          <p:nvPr>
            <p:ph type="sldNum" sz="quarter" idx="12"/>
          </p:nvPr>
        </p:nvSpPr>
        <p:spPr/>
        <p:txBody>
          <a:bodyPr/>
          <a:lstStyle/>
          <a:p>
            <a:fld id="{6213EB2C-5E17-4797-A93C-DE8311225583}" type="slidenum">
              <a:rPr lang="en-US" smtClean="0"/>
              <a:t>24</a:t>
            </a:fld>
            <a:endParaRPr lang="en-US" dirty="0"/>
          </a:p>
        </p:txBody>
      </p:sp>
      <p:sp>
        <p:nvSpPr>
          <p:cNvPr id="6" name="TextBox 5"/>
          <p:cNvSpPr txBox="1"/>
          <p:nvPr/>
        </p:nvSpPr>
        <p:spPr>
          <a:xfrm>
            <a:off x="1162049" y="1229024"/>
            <a:ext cx="7903047" cy="461665"/>
          </a:xfrm>
          <a:prstGeom prst="rect">
            <a:avLst/>
          </a:prstGeom>
          <a:noFill/>
        </p:spPr>
        <p:txBody>
          <a:bodyPr wrap="square" rtlCol="0">
            <a:spAutoFit/>
          </a:bodyPr>
          <a:lstStyle/>
          <a:p>
            <a:r>
              <a:rPr lang="en-US" sz="2400" i="1" dirty="0" smtClean="0"/>
              <a:t>Tradition of Swiss Bridge Engineers</a:t>
            </a:r>
            <a:endParaRPr lang="en-US" sz="2400" i="1" u="sng" dirty="0"/>
          </a:p>
        </p:txBody>
      </p:sp>
      <p:sp>
        <p:nvSpPr>
          <p:cNvPr id="9" name="TextBox 8"/>
          <p:cNvSpPr txBox="1"/>
          <p:nvPr/>
        </p:nvSpPr>
        <p:spPr>
          <a:xfrm>
            <a:off x="376845" y="1892681"/>
            <a:ext cx="2366355" cy="461665"/>
          </a:xfrm>
          <a:prstGeom prst="rect">
            <a:avLst/>
          </a:prstGeom>
          <a:noFill/>
        </p:spPr>
        <p:txBody>
          <a:bodyPr wrap="square" rtlCol="0">
            <a:spAutoFit/>
          </a:bodyPr>
          <a:lstStyle/>
          <a:p>
            <a:pPr algn="ctr"/>
            <a:r>
              <a:rPr lang="en-US" sz="2400" b="1" dirty="0" smtClean="0"/>
              <a:t>Robert </a:t>
            </a:r>
            <a:r>
              <a:rPr lang="en-US" sz="2400" b="1" dirty="0" err="1" smtClean="0"/>
              <a:t>Maillart</a:t>
            </a:r>
            <a:endParaRPr lang="en-US" sz="2400" b="1" dirty="0"/>
          </a:p>
        </p:txBody>
      </p:sp>
      <p:sp>
        <p:nvSpPr>
          <p:cNvPr id="10" name="TextBox 9"/>
          <p:cNvSpPr txBox="1"/>
          <p:nvPr/>
        </p:nvSpPr>
        <p:spPr>
          <a:xfrm>
            <a:off x="3388822" y="1892681"/>
            <a:ext cx="2561217" cy="461665"/>
          </a:xfrm>
          <a:prstGeom prst="rect">
            <a:avLst/>
          </a:prstGeom>
          <a:noFill/>
        </p:spPr>
        <p:txBody>
          <a:bodyPr wrap="square" rtlCol="0">
            <a:spAutoFit/>
          </a:bodyPr>
          <a:lstStyle/>
          <a:p>
            <a:pPr algn="ctr"/>
            <a:r>
              <a:rPr lang="en-US" sz="2400" b="1" dirty="0" err="1" smtClean="0"/>
              <a:t>Othmar</a:t>
            </a:r>
            <a:r>
              <a:rPr lang="en-US" sz="2400" b="1" dirty="0" smtClean="0"/>
              <a:t> </a:t>
            </a:r>
            <a:r>
              <a:rPr lang="en-US" sz="2400" b="1" dirty="0" err="1" smtClean="0"/>
              <a:t>Ammann</a:t>
            </a:r>
            <a:endParaRPr lang="en-US" sz="2400" b="1" dirty="0"/>
          </a:p>
        </p:txBody>
      </p:sp>
      <p:sp>
        <p:nvSpPr>
          <p:cNvPr id="12" name="TextBox 11"/>
          <p:cNvSpPr txBox="1"/>
          <p:nvPr/>
        </p:nvSpPr>
        <p:spPr>
          <a:xfrm>
            <a:off x="6454778" y="1892681"/>
            <a:ext cx="2561217" cy="461665"/>
          </a:xfrm>
          <a:prstGeom prst="rect">
            <a:avLst/>
          </a:prstGeom>
          <a:noFill/>
        </p:spPr>
        <p:txBody>
          <a:bodyPr wrap="square" rtlCol="0">
            <a:spAutoFit/>
          </a:bodyPr>
          <a:lstStyle/>
          <a:p>
            <a:pPr algn="ctr"/>
            <a:r>
              <a:rPr lang="en-US" sz="2400" b="1" dirty="0" smtClean="0"/>
              <a:t>Christian </a:t>
            </a:r>
            <a:r>
              <a:rPr lang="en-US" sz="2400" b="1" dirty="0" err="1" smtClean="0"/>
              <a:t>Menn</a:t>
            </a:r>
            <a:endParaRPr lang="en-US" sz="2400" b="1" dirty="0"/>
          </a:p>
        </p:txBody>
      </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6270172"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0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Art and Society</a:t>
            </a:r>
          </a:p>
        </p:txBody>
      </p:sp>
      <p:sp>
        <p:nvSpPr>
          <p:cNvPr id="3" name="Slide Number Placeholder 2"/>
          <p:cNvSpPr>
            <a:spLocks noGrp="1"/>
          </p:cNvSpPr>
          <p:nvPr>
            <p:ph type="sldNum" sz="quarter" idx="12"/>
          </p:nvPr>
        </p:nvSpPr>
        <p:spPr/>
        <p:txBody>
          <a:bodyPr/>
          <a:lstStyle/>
          <a:p>
            <a:fld id="{6213EB2C-5E17-4797-A93C-DE8311225583}" type="slidenum">
              <a:rPr lang="en-US" smtClean="0"/>
              <a:t>25</a:t>
            </a:fld>
            <a:endParaRPr lang="en-US" dirty="0"/>
          </a:p>
        </p:txBody>
      </p:sp>
      <p:sp>
        <p:nvSpPr>
          <p:cNvPr id="6" name="TextBox 5"/>
          <p:cNvSpPr txBox="1"/>
          <p:nvPr/>
        </p:nvSpPr>
        <p:spPr>
          <a:xfrm>
            <a:off x="1162049" y="1229024"/>
            <a:ext cx="7903047" cy="461665"/>
          </a:xfrm>
          <a:prstGeom prst="rect">
            <a:avLst/>
          </a:prstGeom>
          <a:noFill/>
        </p:spPr>
        <p:txBody>
          <a:bodyPr wrap="square" rtlCol="0">
            <a:spAutoFit/>
          </a:bodyPr>
          <a:lstStyle/>
          <a:p>
            <a:r>
              <a:rPr lang="en-US" sz="2400" i="1" dirty="0" smtClean="0"/>
              <a:t>Tradition of Swiss Bridge Engineers</a:t>
            </a:r>
            <a:endParaRPr lang="en-US" sz="2400" i="1" u="sng" dirty="0"/>
          </a:p>
        </p:txBody>
      </p:sp>
      <p:sp>
        <p:nvSpPr>
          <p:cNvPr id="9" name="TextBox 8"/>
          <p:cNvSpPr txBox="1"/>
          <p:nvPr/>
        </p:nvSpPr>
        <p:spPr>
          <a:xfrm>
            <a:off x="376845" y="1892681"/>
            <a:ext cx="2366355" cy="461665"/>
          </a:xfrm>
          <a:prstGeom prst="rect">
            <a:avLst/>
          </a:prstGeom>
          <a:noFill/>
        </p:spPr>
        <p:txBody>
          <a:bodyPr wrap="square" rtlCol="0">
            <a:spAutoFit/>
          </a:bodyPr>
          <a:lstStyle/>
          <a:p>
            <a:pPr algn="ctr"/>
            <a:r>
              <a:rPr lang="en-US" sz="2400" b="1" dirty="0" smtClean="0"/>
              <a:t>Robert </a:t>
            </a:r>
            <a:r>
              <a:rPr lang="en-US" sz="2400" b="1" dirty="0" err="1" smtClean="0"/>
              <a:t>Maillart</a:t>
            </a:r>
            <a:endParaRPr lang="en-US" sz="2400" b="1" dirty="0"/>
          </a:p>
        </p:txBody>
      </p:sp>
      <p:sp>
        <p:nvSpPr>
          <p:cNvPr id="10" name="TextBox 9"/>
          <p:cNvSpPr txBox="1"/>
          <p:nvPr/>
        </p:nvSpPr>
        <p:spPr>
          <a:xfrm>
            <a:off x="3388822" y="1892681"/>
            <a:ext cx="2561217" cy="461665"/>
          </a:xfrm>
          <a:prstGeom prst="rect">
            <a:avLst/>
          </a:prstGeom>
          <a:noFill/>
        </p:spPr>
        <p:txBody>
          <a:bodyPr wrap="square" rtlCol="0">
            <a:spAutoFit/>
          </a:bodyPr>
          <a:lstStyle/>
          <a:p>
            <a:pPr algn="ctr"/>
            <a:r>
              <a:rPr lang="en-US" sz="2400" dirty="0" err="1" smtClean="0"/>
              <a:t>Othmar</a:t>
            </a:r>
            <a:r>
              <a:rPr lang="en-US" sz="2400" dirty="0" smtClean="0"/>
              <a:t> </a:t>
            </a:r>
            <a:r>
              <a:rPr lang="en-US" sz="2400" dirty="0" err="1" smtClean="0"/>
              <a:t>Ammann</a:t>
            </a:r>
            <a:endParaRPr lang="en-US" sz="2400" dirty="0"/>
          </a:p>
        </p:txBody>
      </p:sp>
      <p:sp>
        <p:nvSpPr>
          <p:cNvPr id="12" name="TextBox 11"/>
          <p:cNvSpPr txBox="1"/>
          <p:nvPr/>
        </p:nvSpPr>
        <p:spPr>
          <a:xfrm>
            <a:off x="6454778" y="1892681"/>
            <a:ext cx="2561217" cy="461665"/>
          </a:xfrm>
          <a:prstGeom prst="rect">
            <a:avLst/>
          </a:prstGeom>
          <a:noFill/>
        </p:spPr>
        <p:txBody>
          <a:bodyPr wrap="square" rtlCol="0">
            <a:spAutoFit/>
          </a:bodyPr>
          <a:lstStyle/>
          <a:p>
            <a:pPr algn="ctr"/>
            <a:r>
              <a:rPr lang="en-US" sz="2400" dirty="0" smtClean="0"/>
              <a:t>Christian </a:t>
            </a:r>
            <a:r>
              <a:rPr lang="en-US" sz="2400" dirty="0" err="1" smtClean="0"/>
              <a:t>Menn</a:t>
            </a:r>
            <a:endParaRPr lang="en-US" sz="2400" dirty="0"/>
          </a:p>
        </p:txBody>
      </p:sp>
      <p:sp>
        <p:nvSpPr>
          <p:cNvPr id="14" name="Rectangle 13"/>
          <p:cNvSpPr/>
          <p:nvPr/>
        </p:nvSpPr>
        <p:spPr>
          <a:xfrm>
            <a:off x="177419" y="1869598"/>
            <a:ext cx="2761848" cy="507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ttps://upload.wikimedia.org/wikipedia/commons/d/d1/Salginatobel_Bridge_mg_40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100" y="3021803"/>
            <a:ext cx="39243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e.jhu.edu/perspectives/protected/ids/Buildings/Schwandbach%20Bridge/ma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366" y="3021803"/>
            <a:ext cx="3938621" cy="2619375"/>
          </a:xfrm>
          <a:prstGeom prst="rect">
            <a:avLst/>
          </a:prstGeom>
          <a:noFill/>
          <a:extLst>
            <a:ext uri="{909E8E84-426E-40DD-AFC4-6F175D3DCCD1}">
              <a14:hiddenFill xmlns:a14="http://schemas.microsoft.com/office/drawing/2010/main">
                <a:solidFill>
                  <a:srgbClr val="FFFFFF"/>
                </a:solidFill>
              </a14:hiddenFill>
            </a:ext>
          </a:extLst>
        </p:spPr>
      </p:pic>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6531428"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4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Art and Society</a:t>
            </a:r>
          </a:p>
        </p:txBody>
      </p:sp>
      <p:sp>
        <p:nvSpPr>
          <p:cNvPr id="3" name="Slide Number Placeholder 2"/>
          <p:cNvSpPr>
            <a:spLocks noGrp="1"/>
          </p:cNvSpPr>
          <p:nvPr>
            <p:ph type="sldNum" sz="quarter" idx="12"/>
          </p:nvPr>
        </p:nvSpPr>
        <p:spPr/>
        <p:txBody>
          <a:bodyPr/>
          <a:lstStyle/>
          <a:p>
            <a:fld id="{6213EB2C-5E17-4797-A93C-DE8311225583}" type="slidenum">
              <a:rPr lang="en-US" smtClean="0"/>
              <a:t>26</a:t>
            </a:fld>
            <a:endParaRPr lang="en-US" dirty="0"/>
          </a:p>
        </p:txBody>
      </p:sp>
      <p:sp>
        <p:nvSpPr>
          <p:cNvPr id="6" name="TextBox 5"/>
          <p:cNvSpPr txBox="1"/>
          <p:nvPr/>
        </p:nvSpPr>
        <p:spPr>
          <a:xfrm>
            <a:off x="1162049" y="1229024"/>
            <a:ext cx="7903047" cy="461665"/>
          </a:xfrm>
          <a:prstGeom prst="rect">
            <a:avLst/>
          </a:prstGeom>
          <a:noFill/>
        </p:spPr>
        <p:txBody>
          <a:bodyPr wrap="square" rtlCol="0">
            <a:spAutoFit/>
          </a:bodyPr>
          <a:lstStyle/>
          <a:p>
            <a:r>
              <a:rPr lang="en-US" sz="2400" i="1" dirty="0" smtClean="0"/>
              <a:t>Tradition of Swiss Bridge Engineers</a:t>
            </a:r>
            <a:endParaRPr lang="en-US" sz="2400" i="1" u="sng" dirty="0"/>
          </a:p>
        </p:txBody>
      </p:sp>
      <p:sp>
        <p:nvSpPr>
          <p:cNvPr id="9" name="TextBox 8"/>
          <p:cNvSpPr txBox="1"/>
          <p:nvPr/>
        </p:nvSpPr>
        <p:spPr>
          <a:xfrm>
            <a:off x="376845" y="1892681"/>
            <a:ext cx="2366355" cy="461665"/>
          </a:xfrm>
          <a:prstGeom prst="rect">
            <a:avLst/>
          </a:prstGeom>
          <a:noFill/>
        </p:spPr>
        <p:txBody>
          <a:bodyPr wrap="square" rtlCol="0">
            <a:spAutoFit/>
          </a:bodyPr>
          <a:lstStyle/>
          <a:p>
            <a:pPr algn="ctr"/>
            <a:r>
              <a:rPr lang="en-US" sz="2400" dirty="0" smtClean="0"/>
              <a:t>Robert </a:t>
            </a:r>
            <a:r>
              <a:rPr lang="en-US" sz="2400" dirty="0" err="1" smtClean="0"/>
              <a:t>Maillart</a:t>
            </a:r>
            <a:endParaRPr lang="en-US" sz="2400" dirty="0"/>
          </a:p>
        </p:txBody>
      </p:sp>
      <p:sp>
        <p:nvSpPr>
          <p:cNvPr id="10" name="TextBox 9"/>
          <p:cNvSpPr txBox="1"/>
          <p:nvPr/>
        </p:nvSpPr>
        <p:spPr>
          <a:xfrm>
            <a:off x="3388822" y="1892681"/>
            <a:ext cx="2561217" cy="461665"/>
          </a:xfrm>
          <a:prstGeom prst="rect">
            <a:avLst/>
          </a:prstGeom>
          <a:noFill/>
        </p:spPr>
        <p:txBody>
          <a:bodyPr wrap="square" rtlCol="0">
            <a:spAutoFit/>
          </a:bodyPr>
          <a:lstStyle/>
          <a:p>
            <a:pPr algn="ctr"/>
            <a:r>
              <a:rPr lang="en-US" sz="2400" b="1" dirty="0" err="1" smtClean="0"/>
              <a:t>Othmar</a:t>
            </a:r>
            <a:r>
              <a:rPr lang="en-US" sz="2400" b="1" dirty="0" smtClean="0"/>
              <a:t> </a:t>
            </a:r>
            <a:r>
              <a:rPr lang="en-US" sz="2400" b="1" dirty="0" err="1" smtClean="0"/>
              <a:t>Ammann</a:t>
            </a:r>
            <a:endParaRPr lang="en-US" sz="2400" b="1" dirty="0"/>
          </a:p>
        </p:txBody>
      </p:sp>
      <p:sp>
        <p:nvSpPr>
          <p:cNvPr id="12" name="TextBox 11"/>
          <p:cNvSpPr txBox="1"/>
          <p:nvPr/>
        </p:nvSpPr>
        <p:spPr>
          <a:xfrm>
            <a:off x="6454778" y="1892681"/>
            <a:ext cx="2561217" cy="461665"/>
          </a:xfrm>
          <a:prstGeom prst="rect">
            <a:avLst/>
          </a:prstGeom>
          <a:noFill/>
        </p:spPr>
        <p:txBody>
          <a:bodyPr wrap="square" rtlCol="0">
            <a:spAutoFit/>
          </a:bodyPr>
          <a:lstStyle/>
          <a:p>
            <a:pPr algn="ctr"/>
            <a:r>
              <a:rPr lang="en-US" sz="2400" dirty="0" smtClean="0"/>
              <a:t>Christian </a:t>
            </a:r>
            <a:r>
              <a:rPr lang="en-US" sz="2400" dirty="0" err="1" smtClean="0"/>
              <a:t>Menn</a:t>
            </a:r>
            <a:endParaRPr lang="en-US" sz="2400" dirty="0"/>
          </a:p>
        </p:txBody>
      </p:sp>
      <p:sp>
        <p:nvSpPr>
          <p:cNvPr id="14" name="Rectangle 13"/>
          <p:cNvSpPr/>
          <p:nvPr/>
        </p:nvSpPr>
        <p:spPr>
          <a:xfrm>
            <a:off x="3288506" y="1869598"/>
            <a:ext cx="2761848" cy="507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images.fineartamerica.com/images-medium-large-5/george-washington-bridge-mihai-andritoi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33" y="2798225"/>
            <a:ext cx="392430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Bayonne 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54587"/>
            <a:ext cx="2533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activerain.com/image_store/uploads/agents/kcole/files/DSC_0052%20croped%20raw%20fi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499239"/>
            <a:ext cx="3924300" cy="1638300"/>
          </a:xfrm>
          <a:prstGeom prst="rect">
            <a:avLst/>
          </a:prstGeom>
          <a:noFill/>
          <a:extLst>
            <a:ext uri="{909E8E84-426E-40DD-AFC4-6F175D3DCCD1}">
              <a14:hiddenFill xmlns:a14="http://schemas.microsoft.com/office/drawing/2010/main">
                <a:solidFill>
                  <a:srgbClr val="FFFFFF"/>
                </a:solidFill>
              </a14:hiddenFill>
            </a:ext>
          </a:extLst>
        </p:spPr>
      </p:pic>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6792685"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64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Art and Society</a:t>
            </a:r>
          </a:p>
        </p:txBody>
      </p:sp>
      <p:sp>
        <p:nvSpPr>
          <p:cNvPr id="3" name="Slide Number Placeholder 2"/>
          <p:cNvSpPr>
            <a:spLocks noGrp="1"/>
          </p:cNvSpPr>
          <p:nvPr>
            <p:ph type="sldNum" sz="quarter" idx="12"/>
          </p:nvPr>
        </p:nvSpPr>
        <p:spPr/>
        <p:txBody>
          <a:bodyPr/>
          <a:lstStyle/>
          <a:p>
            <a:fld id="{6213EB2C-5E17-4797-A93C-DE8311225583}" type="slidenum">
              <a:rPr lang="en-US" smtClean="0"/>
              <a:t>27</a:t>
            </a:fld>
            <a:endParaRPr lang="en-US" dirty="0"/>
          </a:p>
        </p:txBody>
      </p:sp>
      <p:sp>
        <p:nvSpPr>
          <p:cNvPr id="6" name="TextBox 5"/>
          <p:cNvSpPr txBox="1"/>
          <p:nvPr/>
        </p:nvSpPr>
        <p:spPr>
          <a:xfrm>
            <a:off x="1162049" y="1229024"/>
            <a:ext cx="7903047" cy="461665"/>
          </a:xfrm>
          <a:prstGeom prst="rect">
            <a:avLst/>
          </a:prstGeom>
          <a:noFill/>
        </p:spPr>
        <p:txBody>
          <a:bodyPr wrap="square" rtlCol="0">
            <a:spAutoFit/>
          </a:bodyPr>
          <a:lstStyle/>
          <a:p>
            <a:r>
              <a:rPr lang="en-US" sz="2400" i="1" dirty="0" smtClean="0"/>
              <a:t>Tradition of Swiss Bridge Engineers</a:t>
            </a:r>
            <a:endParaRPr lang="en-US" sz="2400" i="1" u="sng" dirty="0"/>
          </a:p>
        </p:txBody>
      </p:sp>
      <p:sp>
        <p:nvSpPr>
          <p:cNvPr id="9" name="TextBox 8"/>
          <p:cNvSpPr txBox="1"/>
          <p:nvPr/>
        </p:nvSpPr>
        <p:spPr>
          <a:xfrm>
            <a:off x="376845" y="1892681"/>
            <a:ext cx="2366355" cy="461665"/>
          </a:xfrm>
          <a:prstGeom prst="rect">
            <a:avLst/>
          </a:prstGeom>
          <a:noFill/>
        </p:spPr>
        <p:txBody>
          <a:bodyPr wrap="square" rtlCol="0">
            <a:spAutoFit/>
          </a:bodyPr>
          <a:lstStyle/>
          <a:p>
            <a:pPr algn="ctr"/>
            <a:r>
              <a:rPr lang="en-US" sz="2400" dirty="0" smtClean="0"/>
              <a:t>Robert </a:t>
            </a:r>
            <a:r>
              <a:rPr lang="en-US" sz="2400" dirty="0" err="1" smtClean="0"/>
              <a:t>Maillart</a:t>
            </a:r>
            <a:endParaRPr lang="en-US" sz="2400" dirty="0"/>
          </a:p>
        </p:txBody>
      </p:sp>
      <p:sp>
        <p:nvSpPr>
          <p:cNvPr id="10" name="TextBox 9"/>
          <p:cNvSpPr txBox="1"/>
          <p:nvPr/>
        </p:nvSpPr>
        <p:spPr>
          <a:xfrm>
            <a:off x="3388822" y="1892681"/>
            <a:ext cx="2561217" cy="461665"/>
          </a:xfrm>
          <a:prstGeom prst="rect">
            <a:avLst/>
          </a:prstGeom>
          <a:noFill/>
        </p:spPr>
        <p:txBody>
          <a:bodyPr wrap="square" rtlCol="0">
            <a:spAutoFit/>
          </a:bodyPr>
          <a:lstStyle/>
          <a:p>
            <a:pPr algn="ctr"/>
            <a:r>
              <a:rPr lang="en-US" sz="2400" dirty="0" err="1" smtClean="0"/>
              <a:t>Othmar</a:t>
            </a:r>
            <a:r>
              <a:rPr lang="en-US" sz="2400" dirty="0" smtClean="0"/>
              <a:t> </a:t>
            </a:r>
            <a:r>
              <a:rPr lang="en-US" sz="2400" dirty="0" err="1" smtClean="0"/>
              <a:t>Ammann</a:t>
            </a:r>
            <a:endParaRPr lang="en-US" sz="2400" dirty="0"/>
          </a:p>
        </p:txBody>
      </p:sp>
      <p:sp>
        <p:nvSpPr>
          <p:cNvPr id="12" name="TextBox 11"/>
          <p:cNvSpPr txBox="1"/>
          <p:nvPr/>
        </p:nvSpPr>
        <p:spPr>
          <a:xfrm>
            <a:off x="6454778" y="1892681"/>
            <a:ext cx="2561217" cy="461665"/>
          </a:xfrm>
          <a:prstGeom prst="rect">
            <a:avLst/>
          </a:prstGeom>
          <a:noFill/>
        </p:spPr>
        <p:txBody>
          <a:bodyPr wrap="square" rtlCol="0">
            <a:spAutoFit/>
          </a:bodyPr>
          <a:lstStyle/>
          <a:p>
            <a:pPr algn="ctr"/>
            <a:r>
              <a:rPr lang="en-US" sz="2400" b="1" dirty="0" smtClean="0"/>
              <a:t>Christian </a:t>
            </a:r>
            <a:r>
              <a:rPr lang="en-US" sz="2400" b="1" dirty="0" err="1" smtClean="0"/>
              <a:t>Menn</a:t>
            </a:r>
            <a:endParaRPr lang="en-US" sz="2400" b="1" dirty="0"/>
          </a:p>
        </p:txBody>
      </p:sp>
      <p:sp>
        <p:nvSpPr>
          <p:cNvPr id="14" name="Rectangle 13"/>
          <p:cNvSpPr/>
          <p:nvPr/>
        </p:nvSpPr>
        <p:spPr>
          <a:xfrm>
            <a:off x="6480001" y="1869598"/>
            <a:ext cx="2510771" cy="5078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broer.no/bro/b/b101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8642" y="2485416"/>
            <a:ext cx="3958347" cy="26421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c1.staticflickr.com/7/6026/6001375046_d07b76e08f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693" y="5238505"/>
            <a:ext cx="2894296" cy="144714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upload.wikimedia.org/wikipedia/commons/8/8c/Leonard_P._Zakim_Bunker_Hill_Bridge_-_Boston,_MA_cr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8231" y="3058727"/>
            <a:ext cx="3335668" cy="2947046"/>
          </a:xfrm>
          <a:prstGeom prst="rect">
            <a:avLst/>
          </a:prstGeom>
          <a:noFill/>
          <a:extLst>
            <a:ext uri="{909E8E84-426E-40DD-AFC4-6F175D3DCCD1}">
              <a14:hiddenFill xmlns:a14="http://schemas.microsoft.com/office/drawing/2010/main">
                <a:solidFill>
                  <a:srgbClr val="FFFFFF"/>
                </a:solidFill>
              </a14:hiddenFill>
            </a:ext>
          </a:extLst>
        </p:spPr>
      </p:pic>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7053943"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08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Structural Engineering</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28</a:t>
            </a:fld>
            <a:endParaRPr lang="en-US" dirty="0"/>
          </a:p>
        </p:txBody>
      </p:sp>
      <p:sp>
        <p:nvSpPr>
          <p:cNvPr id="4" name="TextBox 3"/>
          <p:cNvSpPr txBox="1"/>
          <p:nvPr/>
        </p:nvSpPr>
        <p:spPr>
          <a:xfrm>
            <a:off x="1162049" y="1229024"/>
            <a:ext cx="5467351" cy="461665"/>
          </a:xfrm>
          <a:prstGeom prst="rect">
            <a:avLst/>
          </a:prstGeom>
          <a:noFill/>
        </p:spPr>
        <p:txBody>
          <a:bodyPr wrap="square" rtlCol="0">
            <a:spAutoFit/>
          </a:bodyPr>
          <a:lstStyle/>
          <a:p>
            <a:r>
              <a:rPr lang="en-US" sz="2400" i="1" dirty="0" smtClean="0"/>
              <a:t>What will our role be in the future?</a:t>
            </a:r>
            <a:endParaRPr lang="en-US" sz="2400" i="1" u="sng" dirty="0"/>
          </a:p>
        </p:txBody>
      </p:sp>
      <p:grpSp>
        <p:nvGrpSpPr>
          <p:cNvPr id="9" name="Group 8"/>
          <p:cNvGrpSpPr/>
          <p:nvPr/>
        </p:nvGrpSpPr>
        <p:grpSpPr>
          <a:xfrm>
            <a:off x="2293194" y="1924783"/>
            <a:ext cx="4557611" cy="4197473"/>
            <a:chOff x="747132" y="1137425"/>
            <a:chExt cx="4092497" cy="3769112"/>
          </a:xfrm>
        </p:grpSpPr>
        <p:sp>
          <p:nvSpPr>
            <p:cNvPr id="13" name="Oval 12"/>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360562" y="2864619"/>
            <a:ext cx="1940583" cy="369332"/>
          </a:xfrm>
          <a:prstGeom prst="rect">
            <a:avLst/>
          </a:prstGeom>
          <a:noFill/>
        </p:spPr>
        <p:txBody>
          <a:bodyPr wrap="square" rtlCol="0">
            <a:spAutoFit/>
          </a:bodyPr>
          <a:lstStyle/>
          <a:p>
            <a:pPr algn="ctr"/>
            <a:r>
              <a:rPr lang="en-US" b="1" dirty="0" smtClean="0"/>
              <a:t>New Technologies</a:t>
            </a:r>
            <a:endParaRPr lang="en-US" b="1" dirty="0"/>
          </a:p>
        </p:txBody>
      </p:sp>
      <p:sp>
        <p:nvSpPr>
          <p:cNvPr id="11" name="TextBox 10"/>
          <p:cNvSpPr txBox="1"/>
          <p:nvPr/>
        </p:nvSpPr>
        <p:spPr>
          <a:xfrm>
            <a:off x="4841210" y="2864619"/>
            <a:ext cx="1940583" cy="646331"/>
          </a:xfrm>
          <a:prstGeom prst="rect">
            <a:avLst/>
          </a:prstGeom>
          <a:noFill/>
        </p:spPr>
        <p:txBody>
          <a:bodyPr wrap="square" rtlCol="0">
            <a:spAutoFit/>
          </a:bodyPr>
          <a:lstStyle/>
          <a:p>
            <a:pPr algn="ctr"/>
            <a:r>
              <a:rPr lang="en-US" b="1" dirty="0" smtClean="0"/>
              <a:t>New Societal Demands</a:t>
            </a:r>
            <a:endParaRPr lang="en-US" b="1" dirty="0"/>
          </a:p>
        </p:txBody>
      </p:sp>
      <p:sp>
        <p:nvSpPr>
          <p:cNvPr id="12" name="TextBox 11"/>
          <p:cNvSpPr txBox="1"/>
          <p:nvPr/>
        </p:nvSpPr>
        <p:spPr>
          <a:xfrm>
            <a:off x="3278896" y="4647850"/>
            <a:ext cx="2582916" cy="646331"/>
          </a:xfrm>
          <a:prstGeom prst="rect">
            <a:avLst/>
          </a:prstGeom>
          <a:noFill/>
        </p:spPr>
        <p:txBody>
          <a:bodyPr wrap="square" rtlCol="0">
            <a:spAutoFit/>
          </a:bodyPr>
          <a:lstStyle/>
          <a:p>
            <a:pPr algn="ctr"/>
            <a:r>
              <a:rPr lang="en-US" b="1" dirty="0" smtClean="0"/>
              <a:t>New Definitions of Beauty</a:t>
            </a:r>
            <a:endParaRPr lang="en-US" b="1" dirty="0"/>
          </a:p>
        </p:txBody>
      </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7315200"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40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Structural Engineering</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29</a:t>
            </a:fld>
            <a:endParaRPr lang="en-US" dirty="0"/>
          </a:p>
        </p:txBody>
      </p:sp>
      <p:sp>
        <p:nvSpPr>
          <p:cNvPr id="4" name="TextBox 3"/>
          <p:cNvSpPr txBox="1"/>
          <p:nvPr/>
        </p:nvSpPr>
        <p:spPr>
          <a:xfrm>
            <a:off x="1162049" y="1229024"/>
            <a:ext cx="5467351" cy="461665"/>
          </a:xfrm>
          <a:prstGeom prst="rect">
            <a:avLst/>
          </a:prstGeom>
          <a:noFill/>
        </p:spPr>
        <p:txBody>
          <a:bodyPr wrap="square" rtlCol="0">
            <a:spAutoFit/>
          </a:bodyPr>
          <a:lstStyle/>
          <a:p>
            <a:r>
              <a:rPr lang="en-US" sz="2400" i="1" dirty="0" smtClean="0"/>
              <a:t>What will our role be in the future?</a:t>
            </a:r>
            <a:endParaRPr lang="en-US" sz="2400" i="1" u="sng" dirty="0"/>
          </a:p>
        </p:txBody>
      </p:sp>
      <p:grpSp>
        <p:nvGrpSpPr>
          <p:cNvPr id="8" name="Group 7"/>
          <p:cNvGrpSpPr/>
          <p:nvPr/>
        </p:nvGrpSpPr>
        <p:grpSpPr>
          <a:xfrm>
            <a:off x="5367096" y="1690689"/>
            <a:ext cx="3591406" cy="3307617"/>
            <a:chOff x="1969111" y="1952853"/>
            <a:chExt cx="4781313" cy="4403498"/>
          </a:xfrm>
        </p:grpSpPr>
        <p:grpSp>
          <p:nvGrpSpPr>
            <p:cNvPr id="9" name="Group 8"/>
            <p:cNvGrpSpPr/>
            <p:nvPr/>
          </p:nvGrpSpPr>
          <p:grpSpPr>
            <a:xfrm>
              <a:off x="1969111" y="1952853"/>
              <a:ext cx="4781313" cy="4403498"/>
              <a:chOff x="747132" y="1137425"/>
              <a:chExt cx="4092497" cy="3769112"/>
            </a:xfrm>
          </p:grpSpPr>
          <p:sp>
            <p:nvSpPr>
              <p:cNvPr id="13" name="Oval 12"/>
              <p:cNvSpPr/>
              <p:nvPr/>
            </p:nvSpPr>
            <p:spPr>
              <a:xfrm>
                <a:off x="747132" y="1137425"/>
                <a:ext cx="2352907" cy="2352907"/>
              </a:xfrm>
              <a:prstGeom prst="ellipse">
                <a:avLst/>
              </a:prstGeom>
              <a:solidFill>
                <a:schemeClr val="accent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Oval 13"/>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TextBox 9"/>
            <p:cNvSpPr txBox="1"/>
            <p:nvPr/>
          </p:nvSpPr>
          <p:spPr>
            <a:xfrm>
              <a:off x="2039786" y="2938819"/>
              <a:ext cx="2035833" cy="322884"/>
            </a:xfrm>
            <a:prstGeom prst="rect">
              <a:avLst/>
            </a:prstGeom>
            <a:noFill/>
          </p:spPr>
          <p:txBody>
            <a:bodyPr wrap="square" rtlCol="0">
              <a:spAutoFit/>
            </a:bodyPr>
            <a:lstStyle/>
            <a:p>
              <a:pPr algn="ctr"/>
              <a:r>
                <a:rPr lang="en-US" sz="1400" b="1" dirty="0" smtClean="0"/>
                <a:t>New Technologies</a:t>
              </a:r>
              <a:endParaRPr lang="en-US" sz="1400" b="1" dirty="0"/>
            </a:p>
          </p:txBody>
        </p:sp>
        <p:sp>
          <p:nvSpPr>
            <p:cNvPr id="11" name="TextBox 10"/>
            <p:cNvSpPr txBox="1"/>
            <p:nvPr/>
          </p:nvSpPr>
          <p:spPr>
            <a:xfrm>
              <a:off x="4642193" y="2938820"/>
              <a:ext cx="2035833" cy="696573"/>
            </a:xfrm>
            <a:prstGeom prst="rect">
              <a:avLst/>
            </a:prstGeom>
            <a:noFill/>
          </p:spPr>
          <p:txBody>
            <a:bodyPr wrap="square" rtlCol="0">
              <a:spAutoFit/>
            </a:bodyPr>
            <a:lstStyle/>
            <a:p>
              <a:pPr algn="ctr"/>
              <a:r>
                <a:rPr lang="en-US" sz="1400" dirty="0" smtClean="0"/>
                <a:t>New Societal Demands</a:t>
              </a:r>
              <a:endParaRPr lang="en-US" sz="1400" dirty="0"/>
            </a:p>
          </p:txBody>
        </p:sp>
        <p:sp>
          <p:nvSpPr>
            <p:cNvPr id="12" name="TextBox 11"/>
            <p:cNvSpPr txBox="1"/>
            <p:nvPr/>
          </p:nvSpPr>
          <p:spPr>
            <a:xfrm>
              <a:off x="3003194" y="4809576"/>
              <a:ext cx="2709694" cy="696573"/>
            </a:xfrm>
            <a:prstGeom prst="rect">
              <a:avLst/>
            </a:prstGeom>
            <a:noFill/>
          </p:spPr>
          <p:txBody>
            <a:bodyPr wrap="square" rtlCol="0">
              <a:spAutoFit/>
            </a:bodyPr>
            <a:lstStyle/>
            <a:p>
              <a:pPr algn="ctr"/>
              <a:r>
                <a:rPr lang="en-US" sz="1400" dirty="0" smtClean="0"/>
                <a:t>New Definitions of Beauty</a:t>
              </a:r>
              <a:endParaRPr lang="en-US" sz="1400" dirty="0"/>
            </a:p>
          </p:txBody>
        </p:sp>
      </p:grpSp>
      <p:grpSp>
        <p:nvGrpSpPr>
          <p:cNvPr id="25" name="Group 24"/>
          <p:cNvGrpSpPr/>
          <p:nvPr/>
        </p:nvGrpSpPr>
        <p:grpSpPr>
          <a:xfrm>
            <a:off x="163557" y="1628261"/>
            <a:ext cx="2746243" cy="1333500"/>
            <a:chOff x="163557" y="1628261"/>
            <a:chExt cx="2746243" cy="1333500"/>
          </a:xfrm>
        </p:grpSpPr>
        <p:grpSp>
          <p:nvGrpSpPr>
            <p:cNvPr id="6" name="Group 5"/>
            <p:cNvGrpSpPr/>
            <p:nvPr/>
          </p:nvGrpSpPr>
          <p:grpSpPr>
            <a:xfrm>
              <a:off x="1162049" y="1854996"/>
              <a:ext cx="1747751" cy="1050971"/>
              <a:chOff x="668470" y="1666709"/>
              <a:chExt cx="1747751" cy="1050971"/>
            </a:xfrm>
          </p:grpSpPr>
          <p:sp>
            <p:nvSpPr>
              <p:cNvPr id="5" name="TextBox 4"/>
              <p:cNvSpPr txBox="1"/>
              <p:nvPr/>
            </p:nvSpPr>
            <p:spPr>
              <a:xfrm>
                <a:off x="668470" y="1666709"/>
                <a:ext cx="1333500" cy="369332"/>
              </a:xfrm>
              <a:prstGeom prst="rect">
                <a:avLst/>
              </a:prstGeom>
              <a:noFill/>
            </p:spPr>
            <p:txBody>
              <a:bodyPr wrap="square" rtlCol="0">
                <a:spAutoFit/>
              </a:bodyPr>
              <a:lstStyle/>
              <a:p>
                <a:r>
                  <a:rPr lang="en-US" dirty="0" smtClean="0"/>
                  <a:t>Iron</a:t>
                </a:r>
                <a:endParaRPr lang="en-US" dirty="0"/>
              </a:p>
            </p:txBody>
          </p:sp>
          <p:pic>
            <p:nvPicPr>
              <p:cNvPr id="12290" name="Picture 2" descr="https://upload.wikimedia.org/wikipedia/commons/2/2e/HematitaEZ.jpg"/>
              <p:cNvPicPr>
                <a:picLocks noChangeAspect="1" noChangeArrowheads="1"/>
              </p:cNvPicPr>
              <p:nvPr/>
            </p:nvPicPr>
            <p:blipFill>
              <a:blip r:embed="rId3" cstate="print">
                <a:clrChange>
                  <a:clrFrom>
                    <a:srgbClr val="B5B7B4"/>
                  </a:clrFrom>
                  <a:clrTo>
                    <a:srgbClr val="B5B7B4">
                      <a:alpha val="0"/>
                    </a:srgbClr>
                  </a:clrTo>
                </a:clrChange>
                <a:extLst>
                  <a:ext uri="{28A0092B-C50C-407E-A947-70E740481C1C}">
                    <a14:useLocalDpi xmlns:a14="http://schemas.microsoft.com/office/drawing/2010/main" val="0"/>
                  </a:ext>
                </a:extLst>
              </a:blip>
              <a:srcRect/>
              <a:stretch>
                <a:fillRect/>
              </a:stretch>
            </p:blipFill>
            <p:spPr bwMode="auto">
              <a:xfrm>
                <a:off x="697471" y="1820759"/>
                <a:ext cx="1718750" cy="896921"/>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TextBox 30"/>
            <p:cNvSpPr txBox="1"/>
            <p:nvPr/>
          </p:nvSpPr>
          <p:spPr>
            <a:xfrm rot="16200000">
              <a:off x="-272360" y="2064178"/>
              <a:ext cx="1333500" cy="461665"/>
            </a:xfrm>
            <a:prstGeom prst="rect">
              <a:avLst/>
            </a:prstGeom>
            <a:noFill/>
          </p:spPr>
          <p:txBody>
            <a:bodyPr wrap="square" rtlCol="0">
              <a:spAutoFit/>
            </a:bodyPr>
            <a:lstStyle/>
            <a:p>
              <a:pPr algn="ctr"/>
              <a:r>
                <a:rPr lang="en-US" sz="2400" b="1" dirty="0" smtClean="0"/>
                <a:t>THEN</a:t>
              </a:r>
              <a:endParaRPr lang="en-US" sz="2400" b="1" dirty="0"/>
            </a:p>
          </p:txBody>
        </p:sp>
      </p:grpSp>
      <p:grpSp>
        <p:nvGrpSpPr>
          <p:cNvPr id="26" name="Group 25"/>
          <p:cNvGrpSpPr/>
          <p:nvPr/>
        </p:nvGrpSpPr>
        <p:grpSpPr>
          <a:xfrm>
            <a:off x="163557" y="3083173"/>
            <a:ext cx="4394833" cy="1456385"/>
            <a:chOff x="163557" y="3083173"/>
            <a:chExt cx="4394833" cy="1456385"/>
          </a:xfrm>
        </p:grpSpPr>
        <p:grpSp>
          <p:nvGrpSpPr>
            <p:cNvPr id="7" name="Group 6"/>
            <p:cNvGrpSpPr/>
            <p:nvPr/>
          </p:nvGrpSpPr>
          <p:grpSpPr>
            <a:xfrm>
              <a:off x="1256877" y="3164650"/>
              <a:ext cx="1508965" cy="1261528"/>
              <a:chOff x="1932735" y="2831586"/>
              <a:chExt cx="1508965" cy="1261528"/>
            </a:xfrm>
          </p:grpSpPr>
          <p:sp>
            <p:nvSpPr>
              <p:cNvPr id="16" name="TextBox 15"/>
              <p:cNvSpPr txBox="1"/>
              <p:nvPr/>
            </p:nvSpPr>
            <p:spPr>
              <a:xfrm>
                <a:off x="2021757" y="2831586"/>
                <a:ext cx="1333500" cy="369332"/>
              </a:xfrm>
              <a:prstGeom prst="rect">
                <a:avLst/>
              </a:prstGeom>
              <a:noFill/>
            </p:spPr>
            <p:txBody>
              <a:bodyPr wrap="square" rtlCol="0">
                <a:spAutoFit/>
              </a:bodyPr>
              <a:lstStyle/>
              <a:p>
                <a:pPr algn="ctr"/>
                <a:r>
                  <a:rPr lang="en-US" dirty="0" smtClean="0"/>
                  <a:t>Steel</a:t>
                </a:r>
                <a:endParaRPr lang="en-US" dirty="0"/>
              </a:p>
            </p:txBody>
          </p:sp>
          <p:pic>
            <p:nvPicPr>
              <p:cNvPr id="12292" name="Picture 4" descr="http://www.risleysteelservices.ca/en/images/risley_steel_services_4031790b_0cea_c3b2_138a_6887d19b97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2735" y="3148179"/>
                <a:ext cx="1508965" cy="9449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2981842" y="3289889"/>
              <a:ext cx="1576548" cy="1249669"/>
              <a:chOff x="2501982" y="3145773"/>
              <a:chExt cx="1576548" cy="1249669"/>
            </a:xfrm>
          </p:grpSpPr>
          <p:sp>
            <p:nvSpPr>
              <p:cNvPr id="17" name="TextBox 16"/>
              <p:cNvSpPr txBox="1"/>
              <p:nvPr/>
            </p:nvSpPr>
            <p:spPr>
              <a:xfrm>
                <a:off x="2592492" y="4026110"/>
                <a:ext cx="1333500" cy="369332"/>
              </a:xfrm>
              <a:prstGeom prst="rect">
                <a:avLst/>
              </a:prstGeom>
              <a:noFill/>
            </p:spPr>
            <p:txBody>
              <a:bodyPr wrap="square" rtlCol="0">
                <a:spAutoFit/>
              </a:bodyPr>
              <a:lstStyle/>
              <a:p>
                <a:pPr algn="ctr"/>
                <a:r>
                  <a:rPr lang="en-US" dirty="0" smtClean="0"/>
                  <a:t>Concrete</a:t>
                </a:r>
                <a:endParaRPr lang="en-US" dirty="0"/>
              </a:p>
            </p:txBody>
          </p:sp>
          <p:pic>
            <p:nvPicPr>
              <p:cNvPr id="12294" name="Picture 6" descr="http://www.tlwallace.net/wp-content/uploads/2015/05/concrete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3058"/>
              <a:stretch/>
            </p:blipFill>
            <p:spPr bwMode="auto">
              <a:xfrm>
                <a:off x="2501982" y="3145773"/>
                <a:ext cx="1576548" cy="94493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rot="16200000">
              <a:off x="-272360" y="3519090"/>
              <a:ext cx="1333500" cy="461665"/>
            </a:xfrm>
            <a:prstGeom prst="rect">
              <a:avLst/>
            </a:prstGeom>
            <a:noFill/>
          </p:spPr>
          <p:txBody>
            <a:bodyPr wrap="square" rtlCol="0">
              <a:spAutoFit/>
            </a:bodyPr>
            <a:lstStyle/>
            <a:p>
              <a:pPr algn="ctr"/>
              <a:r>
                <a:rPr lang="en-US" sz="2400" b="1" dirty="0" smtClean="0"/>
                <a:t>NOW</a:t>
              </a:r>
              <a:endParaRPr lang="en-US" sz="2400" b="1" dirty="0"/>
            </a:p>
          </p:txBody>
        </p:sp>
      </p:grpSp>
      <p:grpSp>
        <p:nvGrpSpPr>
          <p:cNvPr id="27" name="Group 26"/>
          <p:cNvGrpSpPr/>
          <p:nvPr/>
        </p:nvGrpSpPr>
        <p:grpSpPr>
          <a:xfrm>
            <a:off x="163557" y="4745305"/>
            <a:ext cx="5546282" cy="1397190"/>
            <a:chOff x="163557" y="4745305"/>
            <a:chExt cx="5546282" cy="1397190"/>
          </a:xfrm>
        </p:grpSpPr>
        <p:grpSp>
          <p:nvGrpSpPr>
            <p:cNvPr id="22" name="Group 21"/>
            <p:cNvGrpSpPr/>
            <p:nvPr/>
          </p:nvGrpSpPr>
          <p:grpSpPr>
            <a:xfrm>
              <a:off x="1274376" y="4745305"/>
              <a:ext cx="1304925" cy="1346286"/>
              <a:chOff x="889760" y="4346697"/>
              <a:chExt cx="1304925" cy="1346286"/>
            </a:xfrm>
          </p:grpSpPr>
          <p:sp>
            <p:nvSpPr>
              <p:cNvPr id="18" name="TextBox 17"/>
              <p:cNvSpPr txBox="1"/>
              <p:nvPr/>
            </p:nvSpPr>
            <p:spPr>
              <a:xfrm>
                <a:off x="998451" y="4346697"/>
                <a:ext cx="1087544" cy="369332"/>
              </a:xfrm>
              <a:prstGeom prst="rect">
                <a:avLst/>
              </a:prstGeom>
              <a:noFill/>
            </p:spPr>
            <p:txBody>
              <a:bodyPr wrap="square" rtlCol="0">
                <a:spAutoFit/>
              </a:bodyPr>
              <a:lstStyle/>
              <a:p>
                <a:pPr algn="ctr"/>
                <a:r>
                  <a:rPr lang="en-US" dirty="0" smtClean="0"/>
                  <a:t>FRP</a:t>
                </a:r>
                <a:endParaRPr lang="en-US" dirty="0"/>
              </a:p>
            </p:txBody>
          </p:sp>
          <p:pic>
            <p:nvPicPr>
              <p:cNvPr id="12296" name="Picture 8" descr="https://encrypted-tbn1.gstatic.com/images?q=tbn:ANd9GcSGE2IiN22imNOOBgn4rHge_aen2o3Rj2Zj4tFbAz3WAUTZ-5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760" y="4692118"/>
                <a:ext cx="1304925" cy="10008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3036407" y="4805321"/>
              <a:ext cx="1139842" cy="1337174"/>
              <a:chOff x="3899359" y="5216171"/>
              <a:chExt cx="1139842" cy="1337174"/>
            </a:xfrm>
          </p:grpSpPr>
          <p:sp>
            <p:nvSpPr>
              <p:cNvPr id="19" name="TextBox 18"/>
              <p:cNvSpPr txBox="1"/>
              <p:nvPr/>
            </p:nvSpPr>
            <p:spPr>
              <a:xfrm>
                <a:off x="3899359" y="6184013"/>
                <a:ext cx="1139842" cy="369332"/>
              </a:xfrm>
              <a:prstGeom prst="rect">
                <a:avLst/>
              </a:prstGeom>
              <a:noFill/>
            </p:spPr>
            <p:txBody>
              <a:bodyPr wrap="square" rtlCol="0">
                <a:spAutoFit/>
              </a:bodyPr>
              <a:lstStyle/>
              <a:p>
                <a:pPr algn="ctr"/>
                <a:r>
                  <a:rPr lang="en-US" dirty="0" smtClean="0"/>
                  <a:t>CNT</a:t>
                </a:r>
                <a:endParaRPr lang="en-US" dirty="0"/>
              </a:p>
            </p:txBody>
          </p:sp>
          <p:pic>
            <p:nvPicPr>
              <p:cNvPr id="12298" name="Picture 10" descr="http://www.carbonallotropes.com/39-122-thickbox/single-wall-carbon-nanotubes.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06721" y="5216171"/>
                <a:ext cx="1125117" cy="11251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4569997" y="4745305"/>
              <a:ext cx="1139842" cy="1397190"/>
              <a:chOff x="5790305" y="4732631"/>
              <a:chExt cx="1139842" cy="1397190"/>
            </a:xfrm>
          </p:grpSpPr>
          <p:sp>
            <p:nvSpPr>
              <p:cNvPr id="20" name="TextBox 19"/>
              <p:cNvSpPr txBox="1"/>
              <p:nvPr/>
            </p:nvSpPr>
            <p:spPr>
              <a:xfrm>
                <a:off x="5790305" y="4732631"/>
                <a:ext cx="1139842" cy="369332"/>
              </a:xfrm>
              <a:prstGeom prst="rect">
                <a:avLst/>
              </a:prstGeom>
              <a:noFill/>
            </p:spPr>
            <p:txBody>
              <a:bodyPr wrap="square" rtlCol="0">
                <a:spAutoFit/>
              </a:bodyPr>
              <a:lstStyle/>
              <a:p>
                <a:pPr algn="ctr"/>
                <a:r>
                  <a:rPr lang="en-US" dirty="0" smtClean="0"/>
                  <a:t>UHPC</a:t>
                </a:r>
                <a:endParaRPr lang="en-US" dirty="0"/>
              </a:p>
            </p:txBody>
          </p:sp>
          <p:pic>
            <p:nvPicPr>
              <p:cNvPr id="12300" name="Picture 12" descr="http://www.hi-con.dk/admin/public/getimage.aspx?Image=/Files/Billeder/undersidebilleder/materialer.jpg&amp;Format=jpg&amp;Width=740&amp;Crop=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40060" y="5101667"/>
                <a:ext cx="1028154" cy="1028154"/>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rot="16200000">
              <a:off x="-272360" y="5213248"/>
              <a:ext cx="1333500" cy="461665"/>
            </a:xfrm>
            <a:prstGeom prst="rect">
              <a:avLst/>
            </a:prstGeom>
            <a:noFill/>
          </p:spPr>
          <p:txBody>
            <a:bodyPr wrap="square" rtlCol="0">
              <a:spAutoFit/>
            </a:bodyPr>
            <a:lstStyle/>
            <a:p>
              <a:pPr algn="ctr"/>
              <a:r>
                <a:rPr lang="en-US" sz="2400" b="1" dirty="0" smtClean="0"/>
                <a:t>FUTURE</a:t>
              </a:r>
              <a:endParaRPr lang="en-US" sz="2400" b="1" dirty="0"/>
            </a:p>
          </p:txBody>
        </p:sp>
      </p:grpSp>
      <p:sp>
        <p:nvSpPr>
          <p:cNvPr id="28"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B"/>
          <p:cNvSpPr/>
          <p:nvPr/>
        </p:nvSpPr>
        <p:spPr>
          <a:xfrm>
            <a:off x="0" y="6781800"/>
            <a:ext cx="7576457"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7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Structural Engineering?</a:t>
            </a:r>
            <a:endParaRPr lang="en-US" dirty="0"/>
          </a:p>
        </p:txBody>
      </p:sp>
      <p:sp>
        <p:nvSpPr>
          <p:cNvPr id="10" name="Content Placeholder 9"/>
          <p:cNvSpPr>
            <a:spLocks noGrp="1"/>
          </p:cNvSpPr>
          <p:nvPr>
            <p:ph idx="1"/>
          </p:nvPr>
        </p:nvSpPr>
        <p:spPr/>
        <p:txBody>
          <a:bodyPr/>
          <a:lstStyle/>
          <a:p>
            <a:r>
              <a:rPr lang="en-US" dirty="0" smtClean="0"/>
              <a:t>What do structural engineers need to consider?</a:t>
            </a:r>
          </a:p>
          <a:p>
            <a:r>
              <a:rPr lang="en-US" dirty="0" smtClean="0"/>
              <a:t>What influences structural engineers?</a:t>
            </a:r>
          </a:p>
          <a:p>
            <a:r>
              <a:rPr lang="en-US" dirty="0" smtClean="0"/>
              <a:t>How is structural engineering poorly defined?</a:t>
            </a:r>
          </a:p>
          <a:p>
            <a:pPr lvl="1"/>
            <a:r>
              <a:rPr lang="en-US" dirty="0" smtClean="0"/>
              <a:t>What are proper definitions and viewpoints?</a:t>
            </a:r>
            <a:endParaRPr lang="en-US" dirty="0"/>
          </a:p>
          <a:p>
            <a:r>
              <a:rPr lang="en-US" dirty="0" smtClean="0"/>
              <a:t>What will the role of the structural engineer be in the future?</a:t>
            </a:r>
            <a:endParaRPr lang="en-US" dirty="0"/>
          </a:p>
          <a:p>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3</a:t>
            </a:fld>
            <a:endParaRPr lang="en-US" dirty="0"/>
          </a:p>
        </p:txBody>
      </p:sp>
      <p:sp>
        <p:nvSpPr>
          <p:cNvPr id="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B"/>
          <p:cNvSpPr/>
          <p:nvPr/>
        </p:nvSpPr>
        <p:spPr>
          <a:xfrm>
            <a:off x="0" y="6781800"/>
            <a:ext cx="783771"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4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Structural Engineering</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30</a:t>
            </a:fld>
            <a:endParaRPr lang="en-US" dirty="0"/>
          </a:p>
        </p:txBody>
      </p:sp>
      <p:sp>
        <p:nvSpPr>
          <p:cNvPr id="4" name="TextBox 3"/>
          <p:cNvSpPr txBox="1"/>
          <p:nvPr/>
        </p:nvSpPr>
        <p:spPr>
          <a:xfrm>
            <a:off x="1162049" y="1229024"/>
            <a:ext cx="5467351" cy="461665"/>
          </a:xfrm>
          <a:prstGeom prst="rect">
            <a:avLst/>
          </a:prstGeom>
          <a:noFill/>
        </p:spPr>
        <p:txBody>
          <a:bodyPr wrap="square" rtlCol="0">
            <a:spAutoFit/>
          </a:bodyPr>
          <a:lstStyle/>
          <a:p>
            <a:r>
              <a:rPr lang="en-US" sz="2400" i="1" dirty="0" smtClean="0"/>
              <a:t>What will our role be in the future?</a:t>
            </a:r>
            <a:endParaRPr lang="en-US" sz="2400" i="1" u="sng" dirty="0"/>
          </a:p>
        </p:txBody>
      </p:sp>
      <p:grpSp>
        <p:nvGrpSpPr>
          <p:cNvPr id="8" name="Group 7"/>
          <p:cNvGrpSpPr/>
          <p:nvPr/>
        </p:nvGrpSpPr>
        <p:grpSpPr>
          <a:xfrm>
            <a:off x="5367096" y="1690689"/>
            <a:ext cx="3591406" cy="3307617"/>
            <a:chOff x="1969111" y="1952853"/>
            <a:chExt cx="4781313" cy="4403498"/>
          </a:xfrm>
        </p:grpSpPr>
        <p:grpSp>
          <p:nvGrpSpPr>
            <p:cNvPr id="9" name="Group 8"/>
            <p:cNvGrpSpPr/>
            <p:nvPr/>
          </p:nvGrpSpPr>
          <p:grpSpPr>
            <a:xfrm>
              <a:off x="1969111" y="1952853"/>
              <a:ext cx="4781313" cy="4403498"/>
              <a:chOff x="747132" y="1137425"/>
              <a:chExt cx="4092497" cy="3769112"/>
            </a:xfrm>
          </p:grpSpPr>
          <p:sp>
            <p:nvSpPr>
              <p:cNvPr id="13" name="Oval 12"/>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Oval 13"/>
              <p:cNvSpPr/>
              <p:nvPr/>
            </p:nvSpPr>
            <p:spPr>
              <a:xfrm>
                <a:off x="2486722" y="1137425"/>
                <a:ext cx="2352907" cy="2352907"/>
              </a:xfrm>
              <a:prstGeom prst="ellipse">
                <a:avLst/>
              </a:prstGeom>
              <a:solidFill>
                <a:schemeClr val="accent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TextBox 9"/>
            <p:cNvSpPr txBox="1"/>
            <p:nvPr/>
          </p:nvSpPr>
          <p:spPr>
            <a:xfrm>
              <a:off x="2039785" y="2938820"/>
              <a:ext cx="2035833" cy="409750"/>
            </a:xfrm>
            <a:prstGeom prst="rect">
              <a:avLst/>
            </a:prstGeom>
            <a:noFill/>
          </p:spPr>
          <p:txBody>
            <a:bodyPr wrap="square" rtlCol="0">
              <a:spAutoFit/>
            </a:bodyPr>
            <a:lstStyle/>
            <a:p>
              <a:pPr algn="ctr"/>
              <a:r>
                <a:rPr lang="en-US" sz="1400" dirty="0" smtClean="0"/>
                <a:t>New Technologies</a:t>
              </a:r>
              <a:endParaRPr lang="en-US" sz="1400" dirty="0"/>
            </a:p>
          </p:txBody>
        </p:sp>
        <p:sp>
          <p:nvSpPr>
            <p:cNvPr id="11" name="TextBox 10"/>
            <p:cNvSpPr txBox="1"/>
            <p:nvPr/>
          </p:nvSpPr>
          <p:spPr>
            <a:xfrm>
              <a:off x="4642192" y="2938819"/>
              <a:ext cx="2035833" cy="322884"/>
            </a:xfrm>
            <a:prstGeom prst="rect">
              <a:avLst/>
            </a:prstGeom>
            <a:noFill/>
          </p:spPr>
          <p:txBody>
            <a:bodyPr wrap="square" rtlCol="0">
              <a:spAutoFit/>
            </a:bodyPr>
            <a:lstStyle/>
            <a:p>
              <a:pPr algn="ctr"/>
              <a:r>
                <a:rPr lang="en-US" sz="1400" b="1" dirty="0" smtClean="0"/>
                <a:t>New Societal Demands</a:t>
              </a:r>
              <a:endParaRPr lang="en-US" sz="1400" b="1" dirty="0"/>
            </a:p>
          </p:txBody>
        </p:sp>
        <p:sp>
          <p:nvSpPr>
            <p:cNvPr id="12" name="TextBox 11"/>
            <p:cNvSpPr txBox="1"/>
            <p:nvPr/>
          </p:nvSpPr>
          <p:spPr>
            <a:xfrm>
              <a:off x="3003194" y="4809576"/>
              <a:ext cx="2709694" cy="696573"/>
            </a:xfrm>
            <a:prstGeom prst="rect">
              <a:avLst/>
            </a:prstGeom>
            <a:noFill/>
          </p:spPr>
          <p:txBody>
            <a:bodyPr wrap="square" rtlCol="0">
              <a:spAutoFit/>
            </a:bodyPr>
            <a:lstStyle/>
            <a:p>
              <a:pPr algn="ctr"/>
              <a:r>
                <a:rPr lang="en-US" sz="1400" dirty="0" smtClean="0"/>
                <a:t>New Definitions of Beauty</a:t>
              </a:r>
              <a:endParaRPr lang="en-US" sz="1400" dirty="0"/>
            </a:p>
          </p:txBody>
        </p:sp>
      </p:grpSp>
      <p:sp>
        <p:nvSpPr>
          <p:cNvPr id="34" name="TextBox 33"/>
          <p:cNvSpPr txBox="1"/>
          <p:nvPr/>
        </p:nvSpPr>
        <p:spPr>
          <a:xfrm>
            <a:off x="1040166" y="2090881"/>
            <a:ext cx="3074633" cy="461665"/>
          </a:xfrm>
          <a:prstGeom prst="rect">
            <a:avLst/>
          </a:prstGeom>
          <a:noFill/>
        </p:spPr>
        <p:txBody>
          <a:bodyPr wrap="square" rtlCol="0">
            <a:spAutoFit/>
          </a:bodyPr>
          <a:lstStyle/>
          <a:p>
            <a:pPr algn="ctr"/>
            <a:r>
              <a:rPr lang="en-US" sz="2400" b="1" u="sng" dirty="0" smtClean="0"/>
              <a:t>Faster Construction</a:t>
            </a:r>
            <a:endParaRPr lang="en-US" sz="2400" b="1" u="sng" dirty="0"/>
          </a:p>
        </p:txBody>
      </p:sp>
      <p:grpSp>
        <p:nvGrpSpPr>
          <p:cNvPr id="25" name="Group 24"/>
          <p:cNvGrpSpPr/>
          <p:nvPr/>
        </p:nvGrpSpPr>
        <p:grpSpPr>
          <a:xfrm>
            <a:off x="181556" y="2663411"/>
            <a:ext cx="4961982" cy="3375440"/>
            <a:chOff x="181556" y="2663411"/>
            <a:chExt cx="4961982" cy="3375440"/>
          </a:xfrm>
        </p:grpSpPr>
        <p:pic>
          <p:nvPicPr>
            <p:cNvPr id="14338" name="Picture 2" descr="http://www.abc.fiu.edu/wp-content/uploads/2013/07/P2-TX-Belton-P73001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56" y="2663411"/>
              <a:ext cx="2510844" cy="188313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www.fhwa.dot.gov/publications/focus/07dec/images/chapter3pic1.jpg"/>
            <p:cNvPicPr>
              <a:picLocks noChangeAspect="1" noChangeArrowheads="1"/>
            </p:cNvPicPr>
            <p:nvPr/>
          </p:nvPicPr>
          <p:blipFill rotWithShape="1">
            <a:blip r:embed="rId4">
              <a:extLst>
                <a:ext uri="{28A0092B-C50C-407E-A947-70E740481C1C}">
                  <a14:useLocalDpi xmlns:a14="http://schemas.microsoft.com/office/drawing/2010/main" val="0"/>
                </a:ext>
              </a:extLst>
            </a:blip>
            <a:srcRect b="18523"/>
            <a:stretch/>
          </p:blipFill>
          <p:spPr bwMode="auto">
            <a:xfrm>
              <a:off x="804572" y="4418808"/>
              <a:ext cx="2651124" cy="162004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news.fiu.edu/wp-content/uploads/ABC-UTC-at-FIU-570x34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7470" y="3190258"/>
              <a:ext cx="2606068" cy="1556051"/>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3455696" y="5143862"/>
            <a:ext cx="3074633" cy="830997"/>
          </a:xfrm>
          <a:prstGeom prst="rect">
            <a:avLst/>
          </a:prstGeom>
          <a:noFill/>
        </p:spPr>
        <p:txBody>
          <a:bodyPr wrap="square" rtlCol="0">
            <a:spAutoFit/>
          </a:bodyPr>
          <a:lstStyle/>
          <a:p>
            <a:pPr algn="ctr"/>
            <a:r>
              <a:rPr lang="en-US" sz="2400" dirty="0" smtClean="0"/>
              <a:t>Accelerated Bridge Construction (ABC)</a:t>
            </a:r>
            <a:endParaRPr lang="en-US" sz="2400" dirty="0"/>
          </a:p>
        </p:txBody>
      </p:sp>
      <p:sp>
        <p:nvSpPr>
          <p:cNvPr id="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B"/>
          <p:cNvSpPr/>
          <p:nvPr/>
        </p:nvSpPr>
        <p:spPr>
          <a:xfrm>
            <a:off x="0" y="6781800"/>
            <a:ext cx="7837715"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62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Structural Engineering</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31</a:t>
            </a:fld>
            <a:endParaRPr lang="en-US" dirty="0"/>
          </a:p>
        </p:txBody>
      </p:sp>
      <p:sp>
        <p:nvSpPr>
          <p:cNvPr id="4" name="TextBox 3"/>
          <p:cNvSpPr txBox="1"/>
          <p:nvPr/>
        </p:nvSpPr>
        <p:spPr>
          <a:xfrm>
            <a:off x="1162049" y="1229024"/>
            <a:ext cx="5467351" cy="461665"/>
          </a:xfrm>
          <a:prstGeom prst="rect">
            <a:avLst/>
          </a:prstGeom>
          <a:noFill/>
        </p:spPr>
        <p:txBody>
          <a:bodyPr wrap="square" rtlCol="0">
            <a:spAutoFit/>
          </a:bodyPr>
          <a:lstStyle/>
          <a:p>
            <a:r>
              <a:rPr lang="en-US" sz="2400" i="1" dirty="0" smtClean="0"/>
              <a:t>What will our role be in the future?</a:t>
            </a:r>
            <a:endParaRPr lang="en-US" sz="2400" i="1" u="sng" dirty="0"/>
          </a:p>
        </p:txBody>
      </p:sp>
      <p:grpSp>
        <p:nvGrpSpPr>
          <p:cNvPr id="8" name="Group 7"/>
          <p:cNvGrpSpPr/>
          <p:nvPr/>
        </p:nvGrpSpPr>
        <p:grpSpPr>
          <a:xfrm>
            <a:off x="5367096" y="1690689"/>
            <a:ext cx="3591406" cy="3307617"/>
            <a:chOff x="1969111" y="1952853"/>
            <a:chExt cx="4781313" cy="4403498"/>
          </a:xfrm>
        </p:grpSpPr>
        <p:grpSp>
          <p:nvGrpSpPr>
            <p:cNvPr id="9" name="Group 8"/>
            <p:cNvGrpSpPr/>
            <p:nvPr/>
          </p:nvGrpSpPr>
          <p:grpSpPr>
            <a:xfrm>
              <a:off x="1969111" y="1952853"/>
              <a:ext cx="4781313" cy="4403498"/>
              <a:chOff x="747132" y="1137425"/>
              <a:chExt cx="4092497" cy="3769112"/>
            </a:xfrm>
          </p:grpSpPr>
          <p:sp>
            <p:nvSpPr>
              <p:cNvPr id="13" name="Oval 12"/>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Oval 13"/>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1616927" y="2553630"/>
                <a:ext cx="2352907" cy="2352907"/>
              </a:xfrm>
              <a:prstGeom prst="ellipse">
                <a:avLst/>
              </a:prstGeom>
              <a:solidFill>
                <a:schemeClr val="accent2">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TextBox 9"/>
            <p:cNvSpPr txBox="1"/>
            <p:nvPr/>
          </p:nvSpPr>
          <p:spPr>
            <a:xfrm>
              <a:off x="2039785" y="2938820"/>
              <a:ext cx="2035833" cy="409750"/>
            </a:xfrm>
            <a:prstGeom prst="rect">
              <a:avLst/>
            </a:prstGeom>
            <a:noFill/>
          </p:spPr>
          <p:txBody>
            <a:bodyPr wrap="square" rtlCol="0">
              <a:spAutoFit/>
            </a:bodyPr>
            <a:lstStyle/>
            <a:p>
              <a:pPr algn="ctr"/>
              <a:r>
                <a:rPr lang="en-US" sz="1400" dirty="0" smtClean="0"/>
                <a:t>New Technologies</a:t>
              </a:r>
              <a:endParaRPr lang="en-US" sz="1400" dirty="0"/>
            </a:p>
          </p:txBody>
        </p:sp>
        <p:sp>
          <p:nvSpPr>
            <p:cNvPr id="11" name="TextBox 10"/>
            <p:cNvSpPr txBox="1"/>
            <p:nvPr/>
          </p:nvSpPr>
          <p:spPr>
            <a:xfrm>
              <a:off x="4642193" y="2938820"/>
              <a:ext cx="2035833" cy="696573"/>
            </a:xfrm>
            <a:prstGeom prst="rect">
              <a:avLst/>
            </a:prstGeom>
            <a:noFill/>
          </p:spPr>
          <p:txBody>
            <a:bodyPr wrap="square" rtlCol="0">
              <a:spAutoFit/>
            </a:bodyPr>
            <a:lstStyle/>
            <a:p>
              <a:pPr algn="ctr"/>
              <a:r>
                <a:rPr lang="en-US" sz="1400" dirty="0" smtClean="0"/>
                <a:t>New Societal Demands</a:t>
              </a:r>
              <a:endParaRPr lang="en-US" sz="1400" dirty="0"/>
            </a:p>
          </p:txBody>
        </p:sp>
        <p:sp>
          <p:nvSpPr>
            <p:cNvPr id="12" name="TextBox 11"/>
            <p:cNvSpPr txBox="1"/>
            <p:nvPr/>
          </p:nvSpPr>
          <p:spPr>
            <a:xfrm>
              <a:off x="3003194" y="4809577"/>
              <a:ext cx="2709694" cy="322884"/>
            </a:xfrm>
            <a:prstGeom prst="rect">
              <a:avLst/>
            </a:prstGeom>
            <a:noFill/>
          </p:spPr>
          <p:txBody>
            <a:bodyPr wrap="square" rtlCol="0">
              <a:spAutoFit/>
            </a:bodyPr>
            <a:lstStyle/>
            <a:p>
              <a:pPr algn="ctr"/>
              <a:r>
                <a:rPr lang="en-US" sz="1400" b="1" dirty="0" smtClean="0"/>
                <a:t>New Definitions of Beauty</a:t>
              </a:r>
              <a:endParaRPr lang="en-US" sz="1400" b="1" dirty="0"/>
            </a:p>
          </p:txBody>
        </p:sp>
      </p:grpSp>
      <p:pic>
        <p:nvPicPr>
          <p:cNvPr id="1026" name="Picture 2" descr="http://www.burjkhalifa.ae/en/Images/BurjKhalifa-02982_new_tcm186-857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72" y="1751013"/>
            <a:ext cx="2013467" cy="3020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imedotcom.files.wordpress.com/2014/03/world-trade-cen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876" y="2493000"/>
            <a:ext cx="2945255" cy="1962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ilkinsoneyre.com/assets/images/_1768x12000_fit_center-center_75/365_365P115_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4612" y="4557814"/>
            <a:ext cx="3176924" cy="2043712"/>
          </a:xfrm>
          <a:prstGeom prst="rect">
            <a:avLst/>
          </a:prstGeom>
          <a:noFill/>
          <a:extLst>
            <a:ext uri="{909E8E84-426E-40DD-AFC4-6F175D3DCCD1}">
              <a14:hiddenFill xmlns:a14="http://schemas.microsoft.com/office/drawing/2010/main">
                <a:solidFill>
                  <a:srgbClr val="FFFFFF"/>
                </a:solidFill>
              </a14:hiddenFill>
            </a:ext>
          </a:extLst>
        </p:spPr>
      </p:pic>
      <p:sp>
        <p:nvSpPr>
          <p:cNvPr id="5"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B"/>
          <p:cNvSpPr/>
          <p:nvPr/>
        </p:nvSpPr>
        <p:spPr>
          <a:xfrm>
            <a:off x="0" y="6781800"/>
            <a:ext cx="8098972"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8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Structural Engineering</a:t>
            </a:r>
            <a:endParaRPr lang="en-US" dirty="0"/>
          </a:p>
        </p:txBody>
      </p:sp>
      <p:sp>
        <p:nvSpPr>
          <p:cNvPr id="3" name="Slide Number Placeholder 2"/>
          <p:cNvSpPr>
            <a:spLocks noGrp="1"/>
          </p:cNvSpPr>
          <p:nvPr>
            <p:ph type="sldNum" sz="quarter" idx="12"/>
          </p:nvPr>
        </p:nvSpPr>
        <p:spPr/>
        <p:txBody>
          <a:bodyPr/>
          <a:lstStyle/>
          <a:p>
            <a:fld id="{6213EB2C-5E17-4797-A93C-DE8311225583}" type="slidenum">
              <a:rPr lang="en-US" smtClean="0"/>
              <a:t>32</a:t>
            </a:fld>
            <a:endParaRPr lang="en-US" dirty="0"/>
          </a:p>
        </p:txBody>
      </p:sp>
      <p:sp>
        <p:nvSpPr>
          <p:cNvPr id="4" name="TextBox 3"/>
          <p:cNvSpPr txBox="1"/>
          <p:nvPr/>
        </p:nvSpPr>
        <p:spPr>
          <a:xfrm>
            <a:off x="1162049" y="1229024"/>
            <a:ext cx="5467351" cy="461665"/>
          </a:xfrm>
          <a:prstGeom prst="rect">
            <a:avLst/>
          </a:prstGeom>
          <a:noFill/>
        </p:spPr>
        <p:txBody>
          <a:bodyPr wrap="square" rtlCol="0">
            <a:spAutoFit/>
          </a:bodyPr>
          <a:lstStyle/>
          <a:p>
            <a:r>
              <a:rPr lang="en-US" sz="2400" i="1" dirty="0" smtClean="0"/>
              <a:t>What will our role be in the future?</a:t>
            </a:r>
            <a:endParaRPr lang="en-US" sz="2400" i="1" u="sng" dirty="0"/>
          </a:p>
        </p:txBody>
      </p:sp>
      <p:sp>
        <p:nvSpPr>
          <p:cNvPr id="5"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B"/>
          <p:cNvSpPr/>
          <p:nvPr/>
        </p:nvSpPr>
        <p:spPr>
          <a:xfrm>
            <a:off x="0" y="6781800"/>
            <a:ext cx="8360228"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727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 Further Reading</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33</a:t>
            </a:fld>
            <a:endParaRPr lang="en-US" dirty="0"/>
          </a:p>
        </p:txBody>
      </p:sp>
      <p:grpSp>
        <p:nvGrpSpPr>
          <p:cNvPr id="11" name="Group 10"/>
          <p:cNvGrpSpPr/>
          <p:nvPr/>
        </p:nvGrpSpPr>
        <p:grpSpPr>
          <a:xfrm>
            <a:off x="5944989" y="4032736"/>
            <a:ext cx="2157740" cy="2159029"/>
            <a:chOff x="5383368" y="3671486"/>
            <a:chExt cx="2454962" cy="2456428"/>
          </a:xfrm>
        </p:grpSpPr>
        <p:pic>
          <p:nvPicPr>
            <p:cNvPr id="7172" name="Picture 4" descr="http://denverseminary.edu.s3.amazonaws.com/uploaded/s/0e2241705_1372095385_saving-leonardo-nancy-pearc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8327" y="3671486"/>
              <a:ext cx="1465043" cy="20944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83368" y="5758582"/>
              <a:ext cx="2454962" cy="369332"/>
            </a:xfrm>
            <a:prstGeom prst="rect">
              <a:avLst/>
            </a:prstGeom>
            <a:noFill/>
          </p:spPr>
          <p:txBody>
            <a:bodyPr wrap="square" rtlCol="0">
              <a:spAutoFit/>
            </a:bodyPr>
            <a:lstStyle/>
            <a:p>
              <a:pPr algn="ctr"/>
              <a:r>
                <a:rPr lang="en-US" dirty="0" smtClean="0"/>
                <a:t>Art and Worldview</a:t>
              </a:r>
              <a:endParaRPr lang="en-US" dirty="0"/>
            </a:p>
          </p:txBody>
        </p:sp>
      </p:grpSp>
      <p:grpSp>
        <p:nvGrpSpPr>
          <p:cNvPr id="13" name="Group 12"/>
          <p:cNvGrpSpPr/>
          <p:nvPr/>
        </p:nvGrpSpPr>
        <p:grpSpPr>
          <a:xfrm>
            <a:off x="1323669" y="2068512"/>
            <a:ext cx="3612571" cy="3690070"/>
            <a:chOff x="1323669" y="2068512"/>
            <a:chExt cx="3612571" cy="3690070"/>
          </a:xfrm>
        </p:grpSpPr>
        <p:pic>
          <p:nvPicPr>
            <p:cNvPr id="7170" name="Picture 2" descr="http://ecx.images-amazon.com/images/I/51B6PoFyzaL._SX321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1052" y="2068512"/>
              <a:ext cx="1970196" cy="30437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23669" y="5112251"/>
              <a:ext cx="3612571" cy="646331"/>
            </a:xfrm>
            <a:prstGeom prst="rect">
              <a:avLst/>
            </a:prstGeom>
            <a:noFill/>
          </p:spPr>
          <p:txBody>
            <a:bodyPr wrap="square" rtlCol="0">
              <a:spAutoFit/>
            </a:bodyPr>
            <a:lstStyle/>
            <a:p>
              <a:pPr algn="ctr"/>
              <a:r>
                <a:rPr lang="en-US" b="1" dirty="0" smtClean="0"/>
                <a:t>Perspective on the Evolution of Structures</a:t>
              </a:r>
              <a:endParaRPr lang="en-US" b="1" dirty="0"/>
            </a:p>
          </p:txBody>
        </p:sp>
      </p:grpSp>
      <p:grpSp>
        <p:nvGrpSpPr>
          <p:cNvPr id="9" name="Group 8"/>
          <p:cNvGrpSpPr/>
          <p:nvPr/>
        </p:nvGrpSpPr>
        <p:grpSpPr>
          <a:xfrm>
            <a:off x="6684359" y="1525063"/>
            <a:ext cx="2243487" cy="2212656"/>
            <a:chOff x="6461192" y="880929"/>
            <a:chExt cx="2454962" cy="2421225"/>
          </a:xfrm>
        </p:grpSpPr>
        <p:pic>
          <p:nvPicPr>
            <p:cNvPr id="7174" name="Picture 6" descr="http://www.brainpickings.org/wp-content/uploads/2012/01/wisdomofcrowd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3859" y="1250261"/>
              <a:ext cx="1329627" cy="205189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461192" y="880929"/>
              <a:ext cx="2454962" cy="369332"/>
            </a:xfrm>
            <a:prstGeom prst="rect">
              <a:avLst/>
            </a:prstGeom>
            <a:noFill/>
          </p:spPr>
          <p:txBody>
            <a:bodyPr wrap="square" rtlCol="0">
              <a:spAutoFit/>
            </a:bodyPr>
            <a:lstStyle/>
            <a:p>
              <a:pPr algn="ctr"/>
              <a:r>
                <a:rPr lang="en-US" dirty="0" smtClean="0"/>
                <a:t>Crowdsourcing</a:t>
              </a:r>
              <a:endParaRPr lang="en-US" dirty="0"/>
            </a:p>
          </p:txBody>
        </p:sp>
      </p:grpSp>
      <p:sp>
        <p:nvSpPr>
          <p:cNvPr id="8" name="Rectangle 7"/>
          <p:cNvSpPr/>
          <p:nvPr/>
        </p:nvSpPr>
        <p:spPr>
          <a:xfrm>
            <a:off x="1081825" y="1803042"/>
            <a:ext cx="4121240" cy="40568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B"/>
          <p:cNvSpPr/>
          <p:nvPr/>
        </p:nvSpPr>
        <p:spPr>
          <a:xfrm>
            <a:off x="0" y="6781800"/>
            <a:ext cx="8621485"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55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Engineering Activities</a:t>
            </a:r>
            <a:endParaRPr lang="en-US" dirty="0"/>
          </a:p>
        </p:txBody>
      </p:sp>
      <p:sp>
        <p:nvSpPr>
          <p:cNvPr id="3" name="Content Placeholder 2"/>
          <p:cNvSpPr>
            <a:spLocks noGrp="1"/>
          </p:cNvSpPr>
          <p:nvPr>
            <p:ph idx="1"/>
          </p:nvPr>
        </p:nvSpPr>
        <p:spPr/>
        <p:txBody>
          <a:bodyPr/>
          <a:lstStyle/>
          <a:p>
            <a:r>
              <a:rPr lang="en-US" dirty="0" smtClean="0"/>
              <a:t>Thin-Plate Bridge</a:t>
            </a:r>
          </a:p>
          <a:p>
            <a:pPr marL="0" indent="0">
              <a:buNone/>
            </a:pPr>
            <a:endParaRPr lang="en-US" dirty="0" smtClean="0"/>
          </a:p>
          <a:p>
            <a:pPr marL="0" indent="0">
              <a:buNone/>
            </a:pPr>
            <a:endParaRPr lang="en-US" dirty="0" smtClean="0"/>
          </a:p>
          <a:p>
            <a:pPr marL="0" indent="0">
              <a:buNone/>
            </a:pPr>
            <a:endParaRPr lang="en-US" dirty="0" smtClean="0"/>
          </a:p>
          <a:p>
            <a:r>
              <a:rPr lang="en-US" dirty="0" smtClean="0"/>
              <a:t>Two Scales, One Beam, and a Weight</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34</a:t>
            </a:fld>
            <a:endParaRPr lang="en-US" dirty="0"/>
          </a:p>
        </p:txBody>
      </p:sp>
      <p:sp>
        <p:nvSpPr>
          <p:cNvPr id="6" name="Cube 5"/>
          <p:cNvSpPr/>
          <p:nvPr/>
        </p:nvSpPr>
        <p:spPr>
          <a:xfrm>
            <a:off x="790512" y="2400301"/>
            <a:ext cx="2814639" cy="1347788"/>
          </a:xfrm>
          <a:prstGeom prst="cube">
            <a:avLst>
              <a:gd name="adj" fmla="val 9712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005262" y="2752725"/>
            <a:ext cx="1133475" cy="50482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00712" y="3519489"/>
            <a:ext cx="3095625" cy="228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10250" y="2776538"/>
            <a:ext cx="338137" cy="74295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53486" y="2776538"/>
            <a:ext cx="338137" cy="74295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03827" y="2219394"/>
            <a:ext cx="658178" cy="707886"/>
          </a:xfrm>
          <a:prstGeom prst="rect">
            <a:avLst/>
          </a:prstGeom>
          <a:noFill/>
        </p:spPr>
        <p:txBody>
          <a:bodyPr wrap="square" rtlCol="0">
            <a:spAutoFit/>
          </a:bodyPr>
          <a:lstStyle/>
          <a:p>
            <a:pPr algn="ctr"/>
            <a:r>
              <a:rPr lang="en-US" sz="4000" b="1" dirty="0" smtClean="0"/>
              <a:t>?</a:t>
            </a:r>
            <a:endParaRPr lang="en-US" sz="4000" b="1" dirty="0"/>
          </a:p>
        </p:txBody>
      </p:sp>
      <p:pic>
        <p:nvPicPr>
          <p:cNvPr id="1034" name="Picture 10" descr="http://www.clker.com/cliparts/a/4/0/6/1217086619892169302food%20scale.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938" y="5560842"/>
            <a:ext cx="9334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http://www.clker.com/cliparts/a/4/0/6/1217086619892169302food%20scale.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430" y="5560842"/>
            <a:ext cx="933450" cy="9429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525594" y="5310335"/>
            <a:ext cx="338137" cy="25050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39086" y="5310335"/>
            <a:ext cx="338137" cy="250507"/>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35265" y="5161745"/>
            <a:ext cx="4346258" cy="14859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http://sr.photos1.fotosearch.com/bthumb/CSP/CSP994/k15535978.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6622" y="4355827"/>
            <a:ext cx="912587" cy="79448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2863731" y="5241950"/>
            <a:ext cx="140705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741332" y="5241950"/>
            <a:ext cx="140705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93974" y="5241950"/>
            <a:ext cx="0" cy="56028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75010" y="5241950"/>
            <a:ext cx="0" cy="56028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12" descr="http://sr.photos1.fotosearch.com/bthumb/CSP/CSP994/k15535978.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6721" y="1639152"/>
            <a:ext cx="912587" cy="794488"/>
          </a:xfrm>
          <a:prstGeom prst="rect">
            <a:avLst/>
          </a:prstGeom>
          <a:noFill/>
          <a:extLst>
            <a:ext uri="{909E8E84-426E-40DD-AFC4-6F175D3DCCD1}">
              <a14:hiddenFill xmlns:a14="http://schemas.microsoft.com/office/drawing/2010/main">
                <a:solidFill>
                  <a:srgbClr val="FFFFFF"/>
                </a:solidFill>
              </a14:hiddenFill>
            </a:ext>
          </a:extLst>
        </p:spPr>
      </p:pic>
      <p:sp>
        <p:nvSpPr>
          <p:cNvPr id="21"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B"/>
          <p:cNvSpPr/>
          <p:nvPr/>
        </p:nvSpPr>
        <p:spPr>
          <a:xfrm>
            <a:off x="0" y="6781800"/>
            <a:ext cx="8882743"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754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13EB2C-5E17-4797-A93C-DE8311225583}" type="slidenum">
              <a:rPr lang="en-US" smtClean="0"/>
              <a:t>35</a:t>
            </a:fld>
            <a:endParaRPr lang="en-US" dirty="0"/>
          </a:p>
        </p:txBody>
      </p:sp>
      <p:sp>
        <p:nvSpPr>
          <p:cNvPr id="5" name="Title 4"/>
          <p:cNvSpPr>
            <a:spLocks noGrp="1"/>
          </p:cNvSpPr>
          <p:nvPr>
            <p:ph type="title" idx="4294967295"/>
          </p:nvPr>
        </p:nvSpPr>
        <p:spPr>
          <a:xfrm>
            <a:off x="2458989" y="2007007"/>
            <a:ext cx="4253229" cy="999867"/>
          </a:xfrm>
        </p:spPr>
        <p:txBody>
          <a:bodyPr>
            <a:noAutofit/>
          </a:bodyPr>
          <a:lstStyle/>
          <a:p>
            <a:pPr algn="ctr"/>
            <a:r>
              <a:rPr lang="en-US" sz="5400" dirty="0" smtClean="0"/>
              <a:t>Thank You</a:t>
            </a:r>
            <a:endParaRPr lang="en-US" sz="5400" dirty="0"/>
          </a:p>
        </p:txBody>
      </p:sp>
      <p:sp>
        <p:nvSpPr>
          <p:cNvPr id="7" name="TextBox 6"/>
          <p:cNvSpPr txBox="1"/>
          <p:nvPr/>
        </p:nvSpPr>
        <p:spPr>
          <a:xfrm>
            <a:off x="1926855" y="5964552"/>
            <a:ext cx="6571686" cy="723275"/>
          </a:xfrm>
          <a:prstGeom prst="rect">
            <a:avLst/>
          </a:prstGeom>
          <a:noFill/>
        </p:spPr>
        <p:txBody>
          <a:bodyPr wrap="square" rtlCol="0">
            <a:spAutoFit/>
          </a:bodyPr>
          <a:lstStyle/>
          <a:p>
            <a:pPr>
              <a:spcAft>
                <a:spcPts val="600"/>
              </a:spcAft>
            </a:pPr>
            <a:r>
              <a:rPr lang="en-US" dirty="0" smtClean="0"/>
              <a:t>Presentation Created by:  David Garber, PhD (</a:t>
            </a:r>
            <a:r>
              <a:rPr lang="en-US" dirty="0" smtClean="0">
                <a:hlinkClick r:id="rId2"/>
              </a:rPr>
              <a:t>dgarber@fiu.edu</a:t>
            </a:r>
            <a:r>
              <a:rPr lang="en-US" dirty="0" smtClean="0"/>
              <a:t>)</a:t>
            </a:r>
          </a:p>
          <a:p>
            <a:pPr>
              <a:spcAft>
                <a:spcPts val="600"/>
              </a:spcAft>
            </a:pPr>
            <a:r>
              <a:rPr lang="en-US" dirty="0" smtClean="0"/>
              <a:t>Assistant Professor, Florida International University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519" y="3106399"/>
            <a:ext cx="2836168" cy="115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B"/>
          <p:cNvSpPr/>
          <p:nvPr/>
        </p:nvSpPr>
        <p:spPr>
          <a:xfrm>
            <a:off x="0" y="6781800"/>
            <a:ext cx="9144000"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3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969111" y="1952853"/>
            <a:ext cx="4781313" cy="4403498"/>
            <a:chOff x="747132" y="1137425"/>
            <a:chExt cx="4092497" cy="3769112"/>
          </a:xfrm>
        </p:grpSpPr>
        <p:sp>
          <p:nvSpPr>
            <p:cNvPr id="13" name="Oval 12"/>
            <p:cNvSpPr/>
            <p:nvPr/>
          </p:nvSpPr>
          <p:spPr>
            <a:xfrm>
              <a:off x="74713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486722" y="1137425"/>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16927" y="2553630"/>
              <a:ext cx="2352907" cy="2352907"/>
            </a:xfrm>
            <a:prstGeom prst="ellips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p:cNvSpPr>
            <a:spLocks noGrp="1"/>
          </p:cNvSpPr>
          <p:nvPr>
            <p:ph type="title"/>
          </p:nvPr>
        </p:nvSpPr>
        <p:spPr/>
        <p:txBody>
          <a:bodyPr/>
          <a:lstStyle/>
          <a:p>
            <a:r>
              <a:rPr lang="en-US" dirty="0" smtClean="0"/>
              <a:t>What do Structural Engineers need to consider?</a:t>
            </a:r>
            <a:endParaRPr lang="en-US" dirty="0"/>
          </a:p>
        </p:txBody>
      </p:sp>
      <p:sp>
        <p:nvSpPr>
          <p:cNvPr id="7" name="Slide Number Placeholder 6"/>
          <p:cNvSpPr>
            <a:spLocks noGrp="1"/>
          </p:cNvSpPr>
          <p:nvPr>
            <p:ph type="sldNum" sz="quarter" idx="12"/>
          </p:nvPr>
        </p:nvSpPr>
        <p:spPr/>
        <p:txBody>
          <a:bodyPr/>
          <a:lstStyle/>
          <a:p>
            <a:fld id="{6213EB2C-5E17-4797-A93C-DE8311225583}" type="slidenum">
              <a:rPr lang="en-US" smtClean="0"/>
              <a:t>4</a:t>
            </a:fld>
            <a:endParaRPr lang="en-US" dirty="0"/>
          </a:p>
        </p:txBody>
      </p:sp>
      <p:sp>
        <p:nvSpPr>
          <p:cNvPr id="9" name="TextBox 8"/>
          <p:cNvSpPr txBox="1"/>
          <p:nvPr/>
        </p:nvSpPr>
        <p:spPr>
          <a:xfrm>
            <a:off x="2206882" y="3014674"/>
            <a:ext cx="2035833" cy="461665"/>
          </a:xfrm>
          <a:prstGeom prst="rect">
            <a:avLst/>
          </a:prstGeom>
          <a:noFill/>
        </p:spPr>
        <p:txBody>
          <a:bodyPr wrap="square" rtlCol="0">
            <a:spAutoFit/>
          </a:bodyPr>
          <a:lstStyle/>
          <a:p>
            <a:pPr algn="ctr"/>
            <a:r>
              <a:rPr lang="en-US" sz="2400" b="1" dirty="0" smtClean="0"/>
              <a:t>Efficiency</a:t>
            </a:r>
            <a:endParaRPr lang="en-US" sz="2400" b="1" dirty="0"/>
          </a:p>
        </p:txBody>
      </p:sp>
      <p:sp>
        <p:nvSpPr>
          <p:cNvPr id="10" name="TextBox 9"/>
          <p:cNvSpPr txBox="1"/>
          <p:nvPr/>
        </p:nvSpPr>
        <p:spPr>
          <a:xfrm>
            <a:off x="4478653" y="3014675"/>
            <a:ext cx="2035833" cy="461665"/>
          </a:xfrm>
          <a:prstGeom prst="rect">
            <a:avLst/>
          </a:prstGeom>
          <a:noFill/>
        </p:spPr>
        <p:txBody>
          <a:bodyPr wrap="square" rtlCol="0">
            <a:spAutoFit/>
          </a:bodyPr>
          <a:lstStyle/>
          <a:p>
            <a:pPr algn="ctr"/>
            <a:r>
              <a:rPr lang="en-US" sz="2400" b="1" dirty="0" smtClean="0"/>
              <a:t>Economy</a:t>
            </a:r>
            <a:endParaRPr lang="en-US" sz="2400" b="1" dirty="0"/>
          </a:p>
        </p:txBody>
      </p:sp>
      <p:sp>
        <p:nvSpPr>
          <p:cNvPr id="11" name="TextBox 10"/>
          <p:cNvSpPr txBox="1"/>
          <p:nvPr/>
        </p:nvSpPr>
        <p:spPr>
          <a:xfrm>
            <a:off x="3340126" y="4900075"/>
            <a:ext cx="2035833" cy="461665"/>
          </a:xfrm>
          <a:prstGeom prst="rect">
            <a:avLst/>
          </a:prstGeom>
          <a:noFill/>
        </p:spPr>
        <p:txBody>
          <a:bodyPr wrap="square" rtlCol="0">
            <a:spAutoFit/>
          </a:bodyPr>
          <a:lstStyle/>
          <a:p>
            <a:pPr algn="ctr"/>
            <a:r>
              <a:rPr lang="en-US" sz="2400" b="1" dirty="0" smtClean="0"/>
              <a:t>Elegance</a:t>
            </a:r>
            <a:endParaRPr lang="en-US" sz="2400" b="1" dirty="0"/>
          </a:p>
        </p:txBody>
      </p:sp>
      <p:grpSp>
        <p:nvGrpSpPr>
          <p:cNvPr id="6" name="Group 5"/>
          <p:cNvGrpSpPr/>
          <p:nvPr/>
        </p:nvGrpSpPr>
        <p:grpSpPr>
          <a:xfrm>
            <a:off x="5037960" y="3905464"/>
            <a:ext cx="4049432" cy="2260528"/>
            <a:chOff x="5037960" y="3905464"/>
            <a:chExt cx="4049432" cy="2260528"/>
          </a:xfrm>
        </p:grpSpPr>
        <p:cxnSp>
          <p:nvCxnSpPr>
            <p:cNvPr id="16" name="Straight Arrow Connector 15"/>
            <p:cNvCxnSpPr>
              <a:stCxn id="18" idx="1"/>
            </p:cNvCxnSpPr>
            <p:nvPr/>
          </p:nvCxnSpPr>
          <p:spPr>
            <a:xfrm flipH="1">
              <a:off x="5037960" y="4136297"/>
              <a:ext cx="1709015" cy="1025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46975" y="3905464"/>
              <a:ext cx="2035833" cy="461665"/>
            </a:xfrm>
            <a:prstGeom prst="rect">
              <a:avLst/>
            </a:prstGeom>
            <a:noFill/>
          </p:spPr>
          <p:txBody>
            <a:bodyPr wrap="square" rtlCol="0">
              <a:spAutoFit/>
            </a:bodyPr>
            <a:lstStyle/>
            <a:p>
              <a:r>
                <a:rPr lang="en-US" sz="2400" b="1" i="1" dirty="0" smtClean="0"/>
                <a:t>Architect?</a:t>
              </a:r>
              <a:endParaRPr lang="en-US" sz="2400" b="1" i="1" dirty="0"/>
            </a:p>
          </p:txBody>
        </p:sp>
        <p:pic>
          <p:nvPicPr>
            <p:cNvPr id="1028" name="Picture 4" descr="http://www.wright-house.com/frank-lloyd-wright/fallingwater-pictures/large-fallingwater-photos/high-resolution/falling-water-fall-hous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458" y="4735801"/>
              <a:ext cx="1829934" cy="14301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guggenheim.org/content/New_York/about_us/about_us_frank_lloyd_wr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9203" y="4342108"/>
              <a:ext cx="1753659" cy="11134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358043" y="1240382"/>
            <a:ext cx="4471418" cy="2402918"/>
            <a:chOff x="4358043" y="1240382"/>
            <a:chExt cx="4471418" cy="2402918"/>
          </a:xfrm>
        </p:grpSpPr>
        <p:cxnSp>
          <p:nvCxnSpPr>
            <p:cNvPr id="3" name="Straight Arrow Connector 2"/>
            <p:cNvCxnSpPr>
              <a:stCxn id="17" idx="1"/>
            </p:cNvCxnSpPr>
            <p:nvPr/>
          </p:nvCxnSpPr>
          <p:spPr>
            <a:xfrm flipH="1">
              <a:off x="4358043" y="1471215"/>
              <a:ext cx="1717693" cy="154345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75736" y="1240382"/>
              <a:ext cx="2035833" cy="461665"/>
            </a:xfrm>
            <a:prstGeom prst="rect">
              <a:avLst/>
            </a:prstGeom>
            <a:noFill/>
          </p:spPr>
          <p:txBody>
            <a:bodyPr wrap="square" rtlCol="0">
              <a:spAutoFit/>
            </a:bodyPr>
            <a:lstStyle/>
            <a:p>
              <a:r>
                <a:rPr lang="en-US" sz="2400" b="1" i="1" dirty="0" smtClean="0"/>
                <a:t>Engineer?</a:t>
              </a:r>
              <a:endParaRPr lang="en-US" sz="2400" b="1" i="1" dirty="0"/>
            </a:p>
          </p:txBody>
        </p:sp>
        <p:pic>
          <p:nvPicPr>
            <p:cNvPr id="1032" name="Picture 8" descr="http://techsoftglobal.com/Technical%20Docs/ASTRA%20Pro/img_2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6972" y="1741870"/>
              <a:ext cx="1722489" cy="11497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kcse.com/assets/Uploads/_resampled/paddedimage310282-full-scale-concrete-building2.jpg"/>
            <p:cNvPicPr>
              <a:picLocks noChangeAspect="1" noChangeArrowheads="1"/>
            </p:cNvPicPr>
            <p:nvPr/>
          </p:nvPicPr>
          <p:blipFill rotWithShape="1">
            <a:blip r:embed="rId6">
              <a:extLst>
                <a:ext uri="{28A0092B-C50C-407E-A947-70E740481C1C}">
                  <a14:useLocalDpi xmlns:a14="http://schemas.microsoft.com/office/drawing/2010/main" val="0"/>
                </a:ext>
              </a:extLst>
            </a:blip>
            <a:srcRect t="13829" b="13001"/>
            <a:stretch/>
          </p:blipFill>
          <p:spPr bwMode="auto">
            <a:xfrm>
              <a:off x="6466892" y="2481667"/>
              <a:ext cx="1745234" cy="11616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77840" y="3653588"/>
            <a:ext cx="4205788" cy="830997"/>
            <a:chOff x="177840" y="3653588"/>
            <a:chExt cx="4205788" cy="830997"/>
          </a:xfrm>
        </p:grpSpPr>
        <p:cxnSp>
          <p:nvCxnSpPr>
            <p:cNvPr id="26" name="Straight Arrow Connector 25"/>
            <p:cNvCxnSpPr>
              <a:stCxn id="29" idx="3"/>
            </p:cNvCxnSpPr>
            <p:nvPr/>
          </p:nvCxnSpPr>
          <p:spPr>
            <a:xfrm flipV="1">
              <a:off x="1836005" y="3905464"/>
              <a:ext cx="2547623" cy="1636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7840" y="3653588"/>
              <a:ext cx="1658165" cy="830997"/>
            </a:xfrm>
            <a:prstGeom prst="rect">
              <a:avLst/>
            </a:prstGeom>
            <a:noFill/>
          </p:spPr>
          <p:txBody>
            <a:bodyPr wrap="square" rtlCol="0">
              <a:spAutoFit/>
            </a:bodyPr>
            <a:lstStyle/>
            <a:p>
              <a:pPr algn="r"/>
              <a:r>
                <a:rPr lang="en-US" sz="2400" b="1" i="1" dirty="0" smtClean="0"/>
                <a:t>Who works here?</a:t>
              </a:r>
              <a:endParaRPr lang="en-US" sz="2400" b="1" i="1" dirty="0"/>
            </a:p>
          </p:txBody>
        </p:sp>
      </p:grpSp>
      <p:grpSp>
        <p:nvGrpSpPr>
          <p:cNvPr id="25" name="Group 24"/>
          <p:cNvGrpSpPr/>
          <p:nvPr/>
        </p:nvGrpSpPr>
        <p:grpSpPr>
          <a:xfrm>
            <a:off x="225644" y="4484585"/>
            <a:ext cx="2884279" cy="1767945"/>
            <a:chOff x="225644" y="4484585"/>
            <a:chExt cx="2884279" cy="1767945"/>
          </a:xfrm>
        </p:grpSpPr>
        <p:pic>
          <p:nvPicPr>
            <p:cNvPr id="32" name="Content Placeholder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644" y="4484585"/>
              <a:ext cx="1261056" cy="1681407"/>
            </a:xfrm>
            <a:prstGeom prst="rect">
              <a:avLst/>
            </a:prstGeom>
          </p:spPr>
        </p:pic>
        <p:sp>
          <p:nvSpPr>
            <p:cNvPr id="33" name="TextBox 32"/>
            <p:cNvSpPr txBox="1"/>
            <p:nvPr/>
          </p:nvSpPr>
          <p:spPr>
            <a:xfrm>
              <a:off x="1451758" y="5790865"/>
              <a:ext cx="1658165" cy="461665"/>
            </a:xfrm>
            <a:prstGeom prst="rect">
              <a:avLst/>
            </a:prstGeom>
            <a:noFill/>
          </p:spPr>
          <p:txBody>
            <a:bodyPr wrap="square" rtlCol="0">
              <a:spAutoFit/>
            </a:bodyPr>
            <a:lstStyle/>
            <a:p>
              <a:pPr algn="ctr"/>
              <a:r>
                <a:rPr lang="en-US" sz="2400" b="1" i="1" dirty="0" smtClean="0"/>
                <a:t>SE used to</a:t>
              </a:r>
              <a:endParaRPr lang="en-US" sz="2400" b="1" i="1" dirty="0"/>
            </a:p>
          </p:txBody>
        </p:sp>
      </p:grpSp>
      <p:sp>
        <p:nvSpPr>
          <p:cNvPr id="20"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B"/>
          <p:cNvSpPr/>
          <p:nvPr/>
        </p:nvSpPr>
        <p:spPr>
          <a:xfrm>
            <a:off x="0" y="6781800"/>
            <a:ext cx="1045029"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437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Structural Design</a:t>
            </a:r>
            <a:endParaRPr lang="en-US" dirty="0"/>
          </a:p>
        </p:txBody>
      </p:sp>
      <p:sp>
        <p:nvSpPr>
          <p:cNvPr id="3" name="Content Placeholder 2"/>
          <p:cNvSpPr>
            <a:spLocks noGrp="1"/>
          </p:cNvSpPr>
          <p:nvPr>
            <p:ph idx="1"/>
          </p:nvPr>
        </p:nvSpPr>
        <p:spPr>
          <a:xfrm>
            <a:off x="628650" y="1825625"/>
            <a:ext cx="4413250" cy="4351338"/>
          </a:xfrm>
        </p:spPr>
        <p:txBody>
          <a:bodyPr/>
          <a:lstStyle/>
          <a:p>
            <a:r>
              <a:rPr lang="en-US" dirty="0" smtClean="0"/>
              <a:t>Availability and price of materials</a:t>
            </a:r>
          </a:p>
          <a:p>
            <a:endParaRPr lang="en-US" dirty="0" smtClean="0"/>
          </a:p>
          <a:p>
            <a:endParaRPr lang="en-US" dirty="0"/>
          </a:p>
          <a:p>
            <a:endParaRPr lang="en-US" dirty="0" smtClean="0"/>
          </a:p>
          <a:p>
            <a:r>
              <a:rPr lang="en-US" dirty="0" smtClean="0"/>
              <a:t>Worldviews of time</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5</a:t>
            </a:fld>
            <a:endParaRPr lang="en-US" dirty="0"/>
          </a:p>
        </p:txBody>
      </p:sp>
      <p:grpSp>
        <p:nvGrpSpPr>
          <p:cNvPr id="15" name="Group 14"/>
          <p:cNvGrpSpPr/>
          <p:nvPr/>
        </p:nvGrpSpPr>
        <p:grpSpPr>
          <a:xfrm>
            <a:off x="2786592" y="2235938"/>
            <a:ext cx="1815976" cy="1731313"/>
            <a:chOff x="2786592" y="2235938"/>
            <a:chExt cx="1815976" cy="1731313"/>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592" y="2605270"/>
              <a:ext cx="1815976" cy="1361981"/>
            </a:xfrm>
            <a:prstGeom prst="rect">
              <a:avLst/>
            </a:prstGeom>
          </p:spPr>
        </p:pic>
        <p:sp>
          <p:nvSpPr>
            <p:cNvPr id="8" name="TextBox 7"/>
            <p:cNvSpPr txBox="1"/>
            <p:nvPr/>
          </p:nvSpPr>
          <p:spPr>
            <a:xfrm>
              <a:off x="2786592" y="2235938"/>
              <a:ext cx="769408" cy="369332"/>
            </a:xfrm>
            <a:prstGeom prst="rect">
              <a:avLst/>
            </a:prstGeom>
            <a:noFill/>
          </p:spPr>
          <p:txBody>
            <a:bodyPr wrap="square" rtlCol="0">
              <a:spAutoFit/>
            </a:bodyPr>
            <a:lstStyle/>
            <a:p>
              <a:r>
                <a:rPr lang="en-US" b="1" u="sng" dirty="0" smtClean="0"/>
                <a:t>Iron</a:t>
              </a:r>
              <a:endParaRPr lang="en-US" b="1" u="sng" dirty="0"/>
            </a:p>
          </p:txBody>
        </p:sp>
      </p:grpSp>
      <p:grpSp>
        <p:nvGrpSpPr>
          <p:cNvPr id="17" name="Group 16"/>
          <p:cNvGrpSpPr/>
          <p:nvPr/>
        </p:nvGrpSpPr>
        <p:grpSpPr>
          <a:xfrm>
            <a:off x="5536924" y="1321357"/>
            <a:ext cx="2062467" cy="1691720"/>
            <a:chOff x="5536924" y="1321357"/>
            <a:chExt cx="2062467" cy="169172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1628" y="1654351"/>
              <a:ext cx="1677763" cy="1358726"/>
            </a:xfrm>
            <a:prstGeom prst="rect">
              <a:avLst/>
            </a:prstGeom>
          </p:spPr>
        </p:pic>
        <p:sp>
          <p:nvSpPr>
            <p:cNvPr id="9" name="TextBox 8"/>
            <p:cNvSpPr txBox="1"/>
            <p:nvPr/>
          </p:nvSpPr>
          <p:spPr>
            <a:xfrm>
              <a:off x="5536924" y="1321357"/>
              <a:ext cx="769408" cy="369332"/>
            </a:xfrm>
            <a:prstGeom prst="rect">
              <a:avLst/>
            </a:prstGeom>
            <a:noFill/>
          </p:spPr>
          <p:txBody>
            <a:bodyPr wrap="square" rtlCol="0">
              <a:spAutoFit/>
            </a:bodyPr>
            <a:lstStyle/>
            <a:p>
              <a:r>
                <a:rPr lang="en-US" b="1" u="sng" dirty="0" smtClean="0"/>
                <a:t>Steel</a:t>
              </a:r>
              <a:endParaRPr lang="en-US" b="1" u="sng" dirty="0"/>
            </a:p>
          </p:txBody>
        </p:sp>
      </p:grpSp>
      <p:grpSp>
        <p:nvGrpSpPr>
          <p:cNvPr id="18" name="Group 17"/>
          <p:cNvGrpSpPr/>
          <p:nvPr/>
        </p:nvGrpSpPr>
        <p:grpSpPr>
          <a:xfrm>
            <a:off x="6556686" y="2828411"/>
            <a:ext cx="2473560" cy="1765900"/>
            <a:chOff x="6556686" y="2828411"/>
            <a:chExt cx="2473560" cy="1765900"/>
          </a:xfrm>
        </p:grpSpPr>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11803"/>
            <a:stretch/>
          </p:blipFill>
          <p:spPr>
            <a:xfrm>
              <a:off x="6556686" y="3232330"/>
              <a:ext cx="2316375" cy="1361981"/>
            </a:xfrm>
            <a:prstGeom prst="rect">
              <a:avLst/>
            </a:prstGeom>
          </p:spPr>
        </p:pic>
        <p:sp>
          <p:nvSpPr>
            <p:cNvPr id="10" name="TextBox 9"/>
            <p:cNvSpPr txBox="1"/>
            <p:nvPr/>
          </p:nvSpPr>
          <p:spPr>
            <a:xfrm>
              <a:off x="7927992" y="2828411"/>
              <a:ext cx="1102254" cy="369332"/>
            </a:xfrm>
            <a:prstGeom prst="rect">
              <a:avLst/>
            </a:prstGeom>
            <a:noFill/>
          </p:spPr>
          <p:txBody>
            <a:bodyPr wrap="square" rtlCol="0">
              <a:spAutoFit/>
            </a:bodyPr>
            <a:lstStyle/>
            <a:p>
              <a:r>
                <a:rPr lang="en-US" b="1" u="sng" dirty="0" smtClean="0"/>
                <a:t>Concrete</a:t>
              </a:r>
              <a:endParaRPr lang="en-US" b="1" u="sng" dirty="0"/>
            </a:p>
          </p:txBody>
        </p:sp>
      </p:grpSp>
      <p:cxnSp>
        <p:nvCxnSpPr>
          <p:cNvPr id="12" name="Straight Arrow Connector 11"/>
          <p:cNvCxnSpPr>
            <a:stCxn id="5" idx="3"/>
          </p:cNvCxnSpPr>
          <p:nvPr/>
        </p:nvCxnSpPr>
        <p:spPr>
          <a:xfrm flipV="1">
            <a:off x="4602568" y="2420604"/>
            <a:ext cx="934356" cy="8656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a:off x="4602568" y="3286261"/>
            <a:ext cx="1703764" cy="5949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532955" y="4713032"/>
            <a:ext cx="5550029" cy="1860339"/>
            <a:chOff x="1532955" y="4713032"/>
            <a:chExt cx="5550029" cy="1860339"/>
          </a:xfrm>
        </p:grpSpPr>
        <p:sp>
          <p:nvSpPr>
            <p:cNvPr id="16" name="TextBox 15"/>
            <p:cNvSpPr txBox="1"/>
            <p:nvPr/>
          </p:nvSpPr>
          <p:spPr>
            <a:xfrm>
              <a:off x="3178172" y="6204039"/>
              <a:ext cx="3904812" cy="369332"/>
            </a:xfrm>
            <a:prstGeom prst="rect">
              <a:avLst/>
            </a:prstGeom>
            <a:noFill/>
          </p:spPr>
          <p:txBody>
            <a:bodyPr wrap="square" rtlCol="0">
              <a:spAutoFit/>
            </a:bodyPr>
            <a:lstStyle/>
            <a:p>
              <a:pPr algn="ctr"/>
              <a:r>
                <a:rPr lang="en-US" dirty="0" smtClean="0"/>
                <a:t>Ministry of Finance (Berlin, 1936)</a:t>
              </a:r>
              <a:endParaRPr lang="en-US" dirty="0"/>
            </a:p>
          </p:txBody>
        </p:sp>
        <p:pic>
          <p:nvPicPr>
            <p:cNvPr id="1026" name="Picture 2" descr="http://4.bp.blogspot.com/-e-hbkhP7qEE/U81pYYPOLjI/AAAAAAAAKOM/LZQRAaNjnGc/s1600/DSC_08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2955" y="4713032"/>
              <a:ext cx="2209302" cy="1463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a/a9/Berlin,_Mitte,_Wilhelmstra%C3%9Fe,_Detlev-Rohwedder-Ha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47580" y="4713032"/>
              <a:ext cx="2609106" cy="1469206"/>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B"/>
          <p:cNvSpPr/>
          <p:nvPr/>
        </p:nvSpPr>
        <p:spPr>
          <a:xfrm>
            <a:off x="0" y="6781800"/>
            <a:ext cx="1306286"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431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Worldviews</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6</a:t>
            </a:fld>
            <a:endParaRPr lang="en-US" dirty="0"/>
          </a:p>
        </p:txBody>
      </p:sp>
      <p:sp>
        <p:nvSpPr>
          <p:cNvPr id="18" name="TextBox 17"/>
          <p:cNvSpPr txBox="1"/>
          <p:nvPr/>
        </p:nvSpPr>
        <p:spPr>
          <a:xfrm>
            <a:off x="1162050" y="1229024"/>
            <a:ext cx="7003156" cy="461665"/>
          </a:xfrm>
          <a:prstGeom prst="rect">
            <a:avLst/>
          </a:prstGeom>
          <a:noFill/>
        </p:spPr>
        <p:txBody>
          <a:bodyPr wrap="square" rtlCol="0">
            <a:spAutoFit/>
          </a:bodyPr>
          <a:lstStyle/>
          <a:p>
            <a:r>
              <a:rPr lang="en-US" sz="2400" i="1" dirty="0" smtClean="0"/>
              <a:t>Further example from the 20</a:t>
            </a:r>
            <a:r>
              <a:rPr lang="en-US" sz="2400" i="1" baseline="30000" dirty="0" smtClean="0"/>
              <a:t>th</a:t>
            </a:r>
            <a:r>
              <a:rPr lang="en-US" sz="2400" i="1" dirty="0" smtClean="0"/>
              <a:t> Century</a:t>
            </a:r>
            <a:endParaRPr lang="en-US" sz="2400" i="1" dirty="0"/>
          </a:p>
        </p:txBody>
      </p:sp>
      <p:sp>
        <p:nvSpPr>
          <p:cNvPr id="19" name="TextBox 18"/>
          <p:cNvSpPr txBox="1"/>
          <p:nvPr/>
        </p:nvSpPr>
        <p:spPr>
          <a:xfrm>
            <a:off x="776856" y="2001329"/>
            <a:ext cx="2860831" cy="461665"/>
          </a:xfrm>
          <a:prstGeom prst="rect">
            <a:avLst/>
          </a:prstGeom>
          <a:noFill/>
        </p:spPr>
        <p:txBody>
          <a:bodyPr wrap="square" rtlCol="0">
            <a:spAutoFit/>
          </a:bodyPr>
          <a:lstStyle/>
          <a:p>
            <a:pPr algn="ctr"/>
            <a:r>
              <a:rPr lang="en-US" sz="2400" b="1" u="sng" dirty="0" smtClean="0"/>
              <a:t>Formalism</a:t>
            </a:r>
            <a:endParaRPr lang="en-US" sz="2400" b="1" u="sng" dirty="0"/>
          </a:p>
        </p:txBody>
      </p:sp>
      <p:sp>
        <p:nvSpPr>
          <p:cNvPr id="20" name="TextBox 19"/>
          <p:cNvSpPr txBox="1"/>
          <p:nvPr/>
        </p:nvSpPr>
        <p:spPr>
          <a:xfrm>
            <a:off x="5149163" y="2001329"/>
            <a:ext cx="2933743" cy="461665"/>
          </a:xfrm>
          <a:prstGeom prst="rect">
            <a:avLst/>
          </a:prstGeom>
          <a:noFill/>
        </p:spPr>
        <p:txBody>
          <a:bodyPr wrap="square" rtlCol="0">
            <a:spAutoFit/>
          </a:bodyPr>
          <a:lstStyle/>
          <a:p>
            <a:pPr algn="ctr"/>
            <a:r>
              <a:rPr lang="en-US" sz="2400" b="1" u="sng" dirty="0" smtClean="0"/>
              <a:t>Expressionism</a:t>
            </a:r>
            <a:endParaRPr lang="en-US" sz="2400" b="1" u="sng" dirty="0"/>
          </a:p>
        </p:txBody>
      </p:sp>
      <p:sp>
        <p:nvSpPr>
          <p:cNvPr id="15" name="TextBox 14"/>
          <p:cNvSpPr txBox="1"/>
          <p:nvPr/>
        </p:nvSpPr>
        <p:spPr>
          <a:xfrm>
            <a:off x="323745" y="2462994"/>
            <a:ext cx="3767051" cy="369332"/>
          </a:xfrm>
          <a:prstGeom prst="rect">
            <a:avLst/>
          </a:prstGeom>
          <a:noFill/>
        </p:spPr>
        <p:txBody>
          <a:bodyPr wrap="square" rtlCol="0">
            <a:spAutoFit/>
          </a:bodyPr>
          <a:lstStyle/>
          <a:p>
            <a:pPr algn="ctr"/>
            <a:r>
              <a:rPr lang="en-US" dirty="0" smtClean="0"/>
              <a:t>mathematically verifiable; mechanical</a:t>
            </a:r>
            <a:endParaRPr lang="en-US" dirty="0"/>
          </a:p>
        </p:txBody>
      </p:sp>
      <p:sp>
        <p:nvSpPr>
          <p:cNvPr id="22" name="TextBox 21"/>
          <p:cNvSpPr txBox="1"/>
          <p:nvPr/>
        </p:nvSpPr>
        <p:spPr>
          <a:xfrm>
            <a:off x="4814467" y="2462994"/>
            <a:ext cx="3603133" cy="369332"/>
          </a:xfrm>
          <a:prstGeom prst="rect">
            <a:avLst/>
          </a:prstGeom>
          <a:noFill/>
        </p:spPr>
        <p:txBody>
          <a:bodyPr wrap="square" rtlCol="0">
            <a:spAutoFit/>
          </a:bodyPr>
          <a:lstStyle/>
          <a:p>
            <a:pPr algn="ctr"/>
            <a:r>
              <a:rPr lang="en-US" dirty="0" smtClean="0"/>
              <a:t>based on emotions; imaginative</a:t>
            </a:r>
            <a:endParaRPr lang="en-US" dirty="0"/>
          </a:p>
        </p:txBody>
      </p:sp>
      <p:grpSp>
        <p:nvGrpSpPr>
          <p:cNvPr id="21" name="Group 20"/>
          <p:cNvGrpSpPr/>
          <p:nvPr/>
        </p:nvGrpSpPr>
        <p:grpSpPr>
          <a:xfrm>
            <a:off x="4572000" y="2881703"/>
            <a:ext cx="3987761" cy="2732758"/>
            <a:chOff x="4572000" y="2881703"/>
            <a:chExt cx="3987761" cy="2732758"/>
          </a:xfrm>
        </p:grpSpPr>
        <p:pic>
          <p:nvPicPr>
            <p:cNvPr id="24" name="Picture 2" descr="http://www.constantinereport.com/wp-content/uploads/2010/03/stern-420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81703"/>
              <a:ext cx="2465705" cy="15560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voices.nationalgeographic.com/files/2012/09/einstein-tow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040" y="4058433"/>
              <a:ext cx="2339721" cy="15560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323745" y="2924659"/>
            <a:ext cx="3767051" cy="2689802"/>
            <a:chOff x="323745" y="2924659"/>
            <a:chExt cx="3767051" cy="2689802"/>
          </a:xfrm>
        </p:grpSpPr>
        <p:pic>
          <p:nvPicPr>
            <p:cNvPr id="23" name="Picture 4" descr="https://classconnection.s3.amazonaws.com/94/flashcards/668094/jpg/meggs_18-gropius_dessau_bauhaus13170089529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745" y="2924659"/>
              <a:ext cx="2317418" cy="15130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upload.wikimedia.org/wikipedia/commons/f/f1/NewYorkSeagram_04.30.20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3696" y="3004179"/>
              <a:ext cx="1697100" cy="261028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224810" y="5669050"/>
            <a:ext cx="3964920" cy="369332"/>
          </a:xfrm>
          <a:prstGeom prst="rect">
            <a:avLst/>
          </a:prstGeom>
          <a:noFill/>
        </p:spPr>
        <p:txBody>
          <a:bodyPr wrap="square" rtlCol="0">
            <a:spAutoFit/>
          </a:bodyPr>
          <a:lstStyle/>
          <a:p>
            <a:pPr algn="ctr"/>
            <a:r>
              <a:rPr lang="en-US" dirty="0" smtClean="0"/>
              <a:t>flat roofs, smooth facades, cubist shapes</a:t>
            </a:r>
            <a:endParaRPr lang="en-US" dirty="0"/>
          </a:p>
        </p:txBody>
      </p:sp>
      <p:sp>
        <p:nvSpPr>
          <p:cNvPr id="28" name="TextBox 27"/>
          <p:cNvSpPr txBox="1"/>
          <p:nvPr/>
        </p:nvSpPr>
        <p:spPr>
          <a:xfrm>
            <a:off x="4550430" y="5669050"/>
            <a:ext cx="3964920" cy="369332"/>
          </a:xfrm>
          <a:prstGeom prst="rect">
            <a:avLst/>
          </a:prstGeom>
          <a:noFill/>
        </p:spPr>
        <p:txBody>
          <a:bodyPr wrap="square" rtlCol="0">
            <a:spAutoFit/>
          </a:bodyPr>
          <a:lstStyle/>
          <a:p>
            <a:pPr algn="ctr"/>
            <a:r>
              <a:rPr lang="en-US" dirty="0" smtClean="0"/>
              <a:t>organic or biomorphic shapes</a:t>
            </a:r>
            <a:endParaRPr lang="en-US" dirty="0"/>
          </a:p>
        </p:txBody>
      </p:sp>
      <p:sp>
        <p:nvSpPr>
          <p:cNvPr id="6"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B"/>
          <p:cNvSpPr/>
          <p:nvPr/>
        </p:nvSpPr>
        <p:spPr>
          <a:xfrm>
            <a:off x="0" y="6781800"/>
            <a:ext cx="1567543"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5" grpId="0"/>
      <p:bldP spid="22"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 of Worldviews</a:t>
            </a:r>
            <a:endParaRPr lang="en-US" dirty="0"/>
          </a:p>
        </p:txBody>
      </p:sp>
      <p:sp>
        <p:nvSpPr>
          <p:cNvPr id="4" name="Slide Number Placeholder 3"/>
          <p:cNvSpPr>
            <a:spLocks noGrp="1"/>
          </p:cNvSpPr>
          <p:nvPr>
            <p:ph type="sldNum" sz="quarter" idx="12"/>
          </p:nvPr>
        </p:nvSpPr>
        <p:spPr/>
        <p:txBody>
          <a:bodyPr/>
          <a:lstStyle/>
          <a:p>
            <a:fld id="{6213EB2C-5E17-4797-A93C-DE8311225583}" type="slidenum">
              <a:rPr lang="en-US" smtClean="0"/>
              <a:t>7</a:t>
            </a:fld>
            <a:endParaRPr lang="en-US" dirty="0"/>
          </a:p>
        </p:txBody>
      </p:sp>
      <p:sp>
        <p:nvSpPr>
          <p:cNvPr id="18" name="TextBox 17"/>
          <p:cNvSpPr txBox="1"/>
          <p:nvPr/>
        </p:nvSpPr>
        <p:spPr>
          <a:xfrm>
            <a:off x="1162050" y="1229024"/>
            <a:ext cx="7003156" cy="461665"/>
          </a:xfrm>
          <a:prstGeom prst="rect">
            <a:avLst/>
          </a:prstGeom>
          <a:noFill/>
        </p:spPr>
        <p:txBody>
          <a:bodyPr wrap="square" rtlCol="0">
            <a:spAutoFit/>
          </a:bodyPr>
          <a:lstStyle/>
          <a:p>
            <a:r>
              <a:rPr lang="en-US" sz="2400" i="1" dirty="0" smtClean="0"/>
              <a:t>Problems with building only on worldview</a:t>
            </a:r>
            <a:endParaRPr lang="en-US" sz="2400" i="1" dirty="0"/>
          </a:p>
        </p:txBody>
      </p:sp>
      <p:sp>
        <p:nvSpPr>
          <p:cNvPr id="19" name="TextBox 18"/>
          <p:cNvSpPr txBox="1"/>
          <p:nvPr/>
        </p:nvSpPr>
        <p:spPr>
          <a:xfrm>
            <a:off x="776856" y="2001329"/>
            <a:ext cx="2860831" cy="461665"/>
          </a:xfrm>
          <a:prstGeom prst="rect">
            <a:avLst/>
          </a:prstGeom>
          <a:noFill/>
        </p:spPr>
        <p:txBody>
          <a:bodyPr wrap="square" rtlCol="0">
            <a:spAutoFit/>
          </a:bodyPr>
          <a:lstStyle/>
          <a:p>
            <a:pPr algn="ctr"/>
            <a:r>
              <a:rPr lang="en-US" sz="2400" b="1" u="sng" dirty="0" smtClean="0"/>
              <a:t>Formalism</a:t>
            </a:r>
            <a:endParaRPr lang="en-US" sz="2400" b="1" u="sng" dirty="0"/>
          </a:p>
        </p:txBody>
      </p:sp>
      <p:sp>
        <p:nvSpPr>
          <p:cNvPr id="20" name="TextBox 19"/>
          <p:cNvSpPr txBox="1"/>
          <p:nvPr/>
        </p:nvSpPr>
        <p:spPr>
          <a:xfrm>
            <a:off x="5149163" y="2001329"/>
            <a:ext cx="2933743" cy="461665"/>
          </a:xfrm>
          <a:prstGeom prst="rect">
            <a:avLst/>
          </a:prstGeom>
          <a:noFill/>
        </p:spPr>
        <p:txBody>
          <a:bodyPr wrap="square" rtlCol="0">
            <a:spAutoFit/>
          </a:bodyPr>
          <a:lstStyle/>
          <a:p>
            <a:pPr algn="ctr"/>
            <a:r>
              <a:rPr lang="en-US" sz="2400" b="1" u="sng" dirty="0" smtClean="0"/>
              <a:t>Expressionism</a:t>
            </a:r>
            <a:endParaRPr lang="en-US" sz="2400" b="1" u="sng" dirty="0"/>
          </a:p>
        </p:txBody>
      </p:sp>
      <p:sp>
        <p:nvSpPr>
          <p:cNvPr id="15" name="TextBox 14"/>
          <p:cNvSpPr txBox="1"/>
          <p:nvPr/>
        </p:nvSpPr>
        <p:spPr>
          <a:xfrm>
            <a:off x="558230" y="2490530"/>
            <a:ext cx="3298081" cy="646331"/>
          </a:xfrm>
          <a:prstGeom prst="rect">
            <a:avLst/>
          </a:prstGeom>
          <a:noFill/>
        </p:spPr>
        <p:txBody>
          <a:bodyPr wrap="square" rtlCol="0">
            <a:spAutoFit/>
          </a:bodyPr>
          <a:lstStyle/>
          <a:p>
            <a:pPr algn="ctr"/>
            <a:r>
              <a:rPr lang="en-US" b="1" i="1" dirty="0" smtClean="0"/>
              <a:t>Problem</a:t>
            </a:r>
            <a:r>
              <a:rPr lang="en-US" dirty="0" smtClean="0"/>
              <a:t>:  people are more than just machines</a:t>
            </a:r>
            <a:endParaRPr lang="en-US" dirty="0"/>
          </a:p>
        </p:txBody>
      </p:sp>
      <p:grpSp>
        <p:nvGrpSpPr>
          <p:cNvPr id="3" name="Group 2"/>
          <p:cNvGrpSpPr/>
          <p:nvPr/>
        </p:nvGrpSpPr>
        <p:grpSpPr>
          <a:xfrm>
            <a:off x="168185" y="3250484"/>
            <a:ext cx="3922611" cy="2539260"/>
            <a:chOff x="168185" y="3250484"/>
            <a:chExt cx="3922611" cy="2539260"/>
          </a:xfrm>
        </p:grpSpPr>
        <p:pic>
          <p:nvPicPr>
            <p:cNvPr id="17" name="Picture 2" descr="https://upload.wikimedia.org/wikipedia/commons/b/b9/Pruitt-igoeUSGS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85" y="3250484"/>
              <a:ext cx="2618105" cy="16013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blackpast.org/files/blackpast_images/Demolition_of_Pruitt-Igoe_Housing_Project_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53" y="4188378"/>
              <a:ext cx="2906443" cy="1601366"/>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p:cNvSpPr txBox="1"/>
          <p:nvPr/>
        </p:nvSpPr>
        <p:spPr>
          <a:xfrm>
            <a:off x="4620695" y="2490530"/>
            <a:ext cx="3990678" cy="646331"/>
          </a:xfrm>
          <a:prstGeom prst="rect">
            <a:avLst/>
          </a:prstGeom>
          <a:noFill/>
        </p:spPr>
        <p:txBody>
          <a:bodyPr wrap="square" rtlCol="0">
            <a:spAutoFit/>
          </a:bodyPr>
          <a:lstStyle/>
          <a:p>
            <a:pPr algn="ctr"/>
            <a:r>
              <a:rPr lang="en-US" b="1" i="1" dirty="0" smtClean="0"/>
              <a:t>Problem</a:t>
            </a:r>
            <a:r>
              <a:rPr lang="en-US" dirty="0" smtClean="0"/>
              <a:t>:  nature doesn’t always agree with your imagination</a:t>
            </a:r>
            <a:endParaRPr lang="en-US" dirty="0"/>
          </a:p>
        </p:txBody>
      </p:sp>
      <p:pic>
        <p:nvPicPr>
          <p:cNvPr id="30" name="Picture 2" descr="https://upload.wikimedia.org/wikipedia/commons/7/75/Sydney_Opera_House,_botanic_gardens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3693" y="3355993"/>
            <a:ext cx="3419793" cy="2249428"/>
          </a:xfrm>
          <a:prstGeom prst="rect">
            <a:avLst/>
          </a:prstGeom>
          <a:noFill/>
          <a:extLst>
            <a:ext uri="{909E8E84-426E-40DD-AFC4-6F175D3DCCD1}">
              <a14:hiddenFill xmlns:a14="http://schemas.microsoft.com/office/drawing/2010/main">
                <a:solidFill>
                  <a:srgbClr val="FFFFFF"/>
                </a:solidFill>
              </a14:hiddenFill>
            </a:ext>
          </a:extLst>
        </p:spPr>
      </p:pic>
      <p:sp>
        <p:nvSpPr>
          <p:cNvPr id="5"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B"/>
          <p:cNvSpPr/>
          <p:nvPr/>
        </p:nvSpPr>
        <p:spPr>
          <a:xfrm>
            <a:off x="0" y="6781800"/>
            <a:ext cx="1828800"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7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History based on Material Evolution</a:t>
            </a:r>
            <a:endParaRPr lang="en-US" sz="3200" dirty="0"/>
          </a:p>
        </p:txBody>
      </p:sp>
      <p:sp>
        <p:nvSpPr>
          <p:cNvPr id="7" name="Slide Number Placeholder 6"/>
          <p:cNvSpPr>
            <a:spLocks noGrp="1"/>
          </p:cNvSpPr>
          <p:nvPr>
            <p:ph type="sldNum" sz="quarter" idx="12"/>
          </p:nvPr>
        </p:nvSpPr>
        <p:spPr/>
        <p:txBody>
          <a:bodyPr/>
          <a:lstStyle/>
          <a:p>
            <a:fld id="{6213EB2C-5E17-4797-A93C-DE8311225583}" type="slidenum">
              <a:rPr lang="en-US" smtClean="0"/>
              <a:t>8</a:t>
            </a:fld>
            <a:endParaRPr lang="en-US"/>
          </a:p>
        </p:txBody>
      </p:sp>
      <p:sp>
        <p:nvSpPr>
          <p:cNvPr id="9" name="Rectangle 8"/>
          <p:cNvSpPr/>
          <p:nvPr/>
        </p:nvSpPr>
        <p:spPr>
          <a:xfrm>
            <a:off x="133350" y="3279754"/>
            <a:ext cx="8877300" cy="23058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9825" y="4096220"/>
            <a:ext cx="1809092" cy="1356818"/>
            <a:chOff x="3231338" y="4701082"/>
            <a:chExt cx="1809092" cy="1356818"/>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338" y="4701082"/>
              <a:ext cx="1809092" cy="1356818"/>
            </a:xfrm>
            <a:prstGeom prst="rect">
              <a:avLst/>
            </a:prstGeom>
          </p:spPr>
        </p:pic>
        <p:sp>
          <p:nvSpPr>
            <p:cNvPr id="17" name="TextBox 16"/>
            <p:cNvSpPr txBox="1"/>
            <p:nvPr/>
          </p:nvSpPr>
          <p:spPr>
            <a:xfrm>
              <a:off x="3231338" y="5750123"/>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1781</a:t>
              </a:r>
              <a:endParaRPr lang="en-US" sz="1400" dirty="0"/>
            </a:p>
          </p:txBody>
        </p:sp>
      </p:grpSp>
      <p:grpSp>
        <p:nvGrpSpPr>
          <p:cNvPr id="3" name="Group 2"/>
          <p:cNvGrpSpPr/>
          <p:nvPr/>
        </p:nvGrpSpPr>
        <p:grpSpPr>
          <a:xfrm>
            <a:off x="133350" y="1438976"/>
            <a:ext cx="2100705" cy="1406259"/>
            <a:chOff x="260350" y="1498427"/>
            <a:chExt cx="2100705" cy="1406259"/>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50" y="1504216"/>
              <a:ext cx="2100705" cy="1400470"/>
            </a:xfrm>
            <a:prstGeom prst="rect">
              <a:avLst/>
            </a:prstGeom>
          </p:spPr>
        </p:pic>
        <p:sp>
          <p:nvSpPr>
            <p:cNvPr id="18" name="TextBox 17"/>
            <p:cNvSpPr txBox="1"/>
            <p:nvPr/>
          </p:nvSpPr>
          <p:spPr>
            <a:xfrm>
              <a:off x="260350" y="1498427"/>
              <a:ext cx="811280"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1300 BC</a:t>
              </a:r>
              <a:endParaRPr lang="en-US" sz="1400" dirty="0"/>
            </a:p>
          </p:txBody>
        </p:sp>
      </p:grpSp>
      <p:grpSp>
        <p:nvGrpSpPr>
          <p:cNvPr id="4" name="Group 3"/>
          <p:cNvGrpSpPr/>
          <p:nvPr/>
        </p:nvGrpSpPr>
        <p:grpSpPr>
          <a:xfrm>
            <a:off x="2549147" y="1366660"/>
            <a:ext cx="3076645" cy="1826742"/>
            <a:chOff x="2963139" y="1444476"/>
            <a:chExt cx="3076645" cy="1826742"/>
          </a:xfrm>
        </p:grpSpPr>
        <p:pic>
          <p:nvPicPr>
            <p:cNvPr id="14" name="Content Placeholder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139" y="1445460"/>
              <a:ext cx="1369319" cy="1825758"/>
            </a:xfrm>
            <a:prstGeom prst="rect">
              <a:avLst/>
            </a:prstGeom>
          </p:spPr>
        </p:pic>
        <p:sp>
          <p:nvSpPr>
            <p:cNvPr id="13" name="TextBox 12"/>
            <p:cNvSpPr txBox="1"/>
            <p:nvPr/>
          </p:nvSpPr>
          <p:spPr>
            <a:xfrm>
              <a:off x="2963139" y="1445460"/>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1889</a:t>
              </a:r>
              <a:endParaRPr lang="en-US" sz="1400" dirty="0"/>
            </a:p>
          </p:txBody>
        </p:sp>
        <p:pic>
          <p:nvPicPr>
            <p:cNvPr id="19"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5863" y="1444476"/>
              <a:ext cx="1973921" cy="1481700"/>
            </a:xfrm>
            <a:prstGeom prst="rect">
              <a:avLst/>
            </a:prstGeom>
          </p:spPr>
        </p:pic>
      </p:grpSp>
      <p:grpSp>
        <p:nvGrpSpPr>
          <p:cNvPr id="5" name="Group 4"/>
          <p:cNvGrpSpPr/>
          <p:nvPr/>
        </p:nvGrpSpPr>
        <p:grpSpPr>
          <a:xfrm>
            <a:off x="2234055" y="3636560"/>
            <a:ext cx="2128932" cy="1724102"/>
            <a:chOff x="4008489" y="3955108"/>
            <a:chExt cx="2128932" cy="1724102"/>
          </a:xfrm>
        </p:grpSpPr>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8489" y="3955108"/>
              <a:ext cx="2128932" cy="1724102"/>
            </a:xfrm>
            <a:prstGeom prst="rect">
              <a:avLst/>
            </a:prstGeom>
          </p:spPr>
        </p:pic>
        <p:sp>
          <p:nvSpPr>
            <p:cNvPr id="21" name="TextBox 20"/>
            <p:cNvSpPr txBox="1"/>
            <p:nvPr/>
          </p:nvSpPr>
          <p:spPr>
            <a:xfrm>
              <a:off x="5586388" y="3955108"/>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1883</a:t>
              </a:r>
              <a:endParaRPr lang="en-US" sz="1400" dirty="0"/>
            </a:p>
          </p:txBody>
        </p:sp>
      </p:grpSp>
      <p:grpSp>
        <p:nvGrpSpPr>
          <p:cNvPr id="6" name="Group 5"/>
          <p:cNvGrpSpPr/>
          <p:nvPr/>
        </p:nvGrpSpPr>
        <p:grpSpPr>
          <a:xfrm>
            <a:off x="2732275" y="5434302"/>
            <a:ext cx="5102488" cy="1164147"/>
            <a:chOff x="2656784" y="5518386"/>
            <a:chExt cx="5102488" cy="1164147"/>
          </a:xfrm>
        </p:grpSpPr>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b="24214"/>
            <a:stretch/>
          </p:blipFill>
          <p:spPr>
            <a:xfrm>
              <a:off x="2656784" y="5518386"/>
              <a:ext cx="5102488" cy="1164147"/>
            </a:xfrm>
            <a:prstGeom prst="rect">
              <a:avLst/>
            </a:prstGeom>
          </p:spPr>
        </p:pic>
        <p:sp>
          <p:nvSpPr>
            <p:cNvPr id="23" name="TextBox 22"/>
            <p:cNvSpPr txBox="1"/>
            <p:nvPr/>
          </p:nvSpPr>
          <p:spPr>
            <a:xfrm>
              <a:off x="2656784" y="5518386"/>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1911</a:t>
              </a:r>
              <a:endParaRPr lang="en-US" sz="1400" dirty="0"/>
            </a:p>
          </p:txBody>
        </p:sp>
      </p:grpSp>
      <p:grpSp>
        <p:nvGrpSpPr>
          <p:cNvPr id="10" name="Group 9"/>
          <p:cNvGrpSpPr/>
          <p:nvPr/>
        </p:nvGrpSpPr>
        <p:grpSpPr>
          <a:xfrm>
            <a:off x="6074185" y="1464056"/>
            <a:ext cx="2217448" cy="1740697"/>
            <a:chOff x="4773902" y="3646117"/>
            <a:chExt cx="2217448" cy="1740697"/>
          </a:xfrm>
        </p:grpSpPr>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3902" y="3646117"/>
              <a:ext cx="2217448" cy="1740697"/>
            </a:xfrm>
            <a:prstGeom prst="rect">
              <a:avLst/>
            </a:prstGeom>
          </p:spPr>
        </p:pic>
        <p:sp>
          <p:nvSpPr>
            <p:cNvPr id="26" name="TextBox 25"/>
            <p:cNvSpPr txBox="1"/>
            <p:nvPr/>
          </p:nvSpPr>
          <p:spPr>
            <a:xfrm>
              <a:off x="4773902" y="3646117"/>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1951</a:t>
              </a:r>
              <a:endParaRPr lang="en-US" sz="1400" dirty="0"/>
            </a:p>
          </p:txBody>
        </p:sp>
      </p:grpSp>
      <p:grpSp>
        <p:nvGrpSpPr>
          <p:cNvPr id="29" name="Group 28"/>
          <p:cNvGrpSpPr/>
          <p:nvPr/>
        </p:nvGrpSpPr>
        <p:grpSpPr>
          <a:xfrm>
            <a:off x="5929703" y="3607827"/>
            <a:ext cx="2933701" cy="1724956"/>
            <a:chOff x="4405313" y="3619105"/>
            <a:chExt cx="2933701" cy="1724956"/>
          </a:xfrm>
        </p:grpSpPr>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b="11803"/>
            <a:stretch/>
          </p:blipFill>
          <p:spPr>
            <a:xfrm>
              <a:off x="4405313" y="3619105"/>
              <a:ext cx="2933701" cy="1724956"/>
            </a:xfrm>
            <a:prstGeom prst="rect">
              <a:avLst/>
            </a:prstGeom>
          </p:spPr>
        </p:pic>
        <p:sp>
          <p:nvSpPr>
            <p:cNvPr id="28" name="TextBox 27"/>
            <p:cNvSpPr txBox="1"/>
            <p:nvPr/>
          </p:nvSpPr>
          <p:spPr>
            <a:xfrm>
              <a:off x="4405313" y="3619105"/>
              <a:ext cx="551033" cy="307777"/>
            </a:xfrm>
            <a:prstGeom prst="rect">
              <a:avLst/>
            </a:prstGeom>
            <a:solidFill>
              <a:schemeClr val="bg1"/>
            </a:solidFill>
            <a:ln>
              <a:solidFill>
                <a:schemeClr val="tx1"/>
              </a:solidFill>
            </a:ln>
          </p:spPr>
          <p:txBody>
            <a:bodyPr wrap="square" rtlCol="0" anchor="ctr" anchorCtr="0">
              <a:spAutoFit/>
            </a:bodyPr>
            <a:lstStyle/>
            <a:p>
              <a:pPr algn="ctr"/>
              <a:r>
                <a:rPr lang="en-US" sz="1400" dirty="0" smtClean="0"/>
                <a:t>1980</a:t>
              </a:r>
              <a:endParaRPr lang="en-US" sz="1400" dirty="0"/>
            </a:p>
          </p:txBody>
        </p:sp>
      </p:grpSp>
      <p:sp>
        <p:nvSpPr>
          <p:cNvPr id="30" name="Rectangle 29"/>
          <p:cNvSpPr/>
          <p:nvPr/>
        </p:nvSpPr>
        <p:spPr>
          <a:xfrm>
            <a:off x="225061"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214921"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07548"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655624"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34150"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92001"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612350" y="3279754"/>
            <a:ext cx="62498" cy="23058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535" y="3482745"/>
            <a:ext cx="1664277" cy="369332"/>
          </a:xfrm>
          <a:prstGeom prst="rect">
            <a:avLst/>
          </a:prstGeom>
          <a:noFill/>
        </p:spPr>
        <p:txBody>
          <a:bodyPr wrap="square" rtlCol="0">
            <a:spAutoFit/>
          </a:bodyPr>
          <a:lstStyle/>
          <a:p>
            <a:r>
              <a:rPr lang="en-US" dirty="0" smtClean="0"/>
              <a:t>Timeline</a:t>
            </a:r>
            <a:endParaRPr lang="en-US" dirty="0"/>
          </a:p>
        </p:txBody>
      </p:sp>
      <p:sp>
        <p:nvSpPr>
          <p:cNvPr id="37"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B"/>
          <p:cNvSpPr/>
          <p:nvPr/>
        </p:nvSpPr>
        <p:spPr>
          <a:xfrm>
            <a:off x="0" y="6781800"/>
            <a:ext cx="2090057"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0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0"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365126"/>
            <a:ext cx="8515350" cy="1325563"/>
          </a:xfrm>
        </p:spPr>
        <p:txBody>
          <a:bodyPr>
            <a:normAutofit/>
          </a:bodyPr>
          <a:lstStyle/>
          <a:p>
            <a:r>
              <a:rPr lang="en-US" sz="3200" dirty="0" smtClean="0"/>
              <a:t>Another Conflict from Modern Day</a:t>
            </a:r>
            <a:endParaRPr lang="en-US" sz="3200" dirty="0"/>
          </a:p>
        </p:txBody>
      </p:sp>
      <p:sp>
        <p:nvSpPr>
          <p:cNvPr id="7" name="Slide Number Placeholder 6"/>
          <p:cNvSpPr>
            <a:spLocks noGrp="1"/>
          </p:cNvSpPr>
          <p:nvPr>
            <p:ph type="sldNum" sz="quarter" idx="12"/>
          </p:nvPr>
        </p:nvSpPr>
        <p:spPr/>
        <p:txBody>
          <a:bodyPr/>
          <a:lstStyle/>
          <a:p>
            <a:fld id="{6213EB2C-5E17-4797-A93C-DE8311225583}" type="slidenum">
              <a:rPr lang="en-US" smtClean="0"/>
              <a:t>9</a:t>
            </a:fld>
            <a:endParaRPr lang="en-US"/>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0274" y="4776145"/>
            <a:ext cx="2211927" cy="1658945"/>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650" y="1494430"/>
            <a:ext cx="2568689" cy="1658945"/>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372" y="3252436"/>
            <a:ext cx="2721715" cy="1424648"/>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5062" y="1494430"/>
            <a:ext cx="3800475" cy="1520190"/>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57966" y="3103047"/>
            <a:ext cx="2595520" cy="1723425"/>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6813" y="4914899"/>
            <a:ext cx="2391632" cy="1593070"/>
          </a:xfrm>
          <a:prstGeom prst="rect">
            <a:avLst/>
          </a:prstGeom>
        </p:spPr>
      </p:pic>
      <p:sp>
        <p:nvSpPr>
          <p:cNvPr id="35" name="Rectangle 34"/>
          <p:cNvSpPr/>
          <p:nvPr/>
        </p:nvSpPr>
        <p:spPr>
          <a:xfrm>
            <a:off x="5203754" y="2612411"/>
            <a:ext cx="2844478" cy="7780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t>Efficiency</a:t>
            </a:r>
            <a:endParaRPr lang="en-US" sz="3600" dirty="0"/>
          </a:p>
        </p:txBody>
      </p:sp>
      <p:sp>
        <p:nvSpPr>
          <p:cNvPr id="36" name="Rectangle 35"/>
          <p:cNvSpPr/>
          <p:nvPr/>
        </p:nvSpPr>
        <p:spPr>
          <a:xfrm>
            <a:off x="512544" y="2612411"/>
            <a:ext cx="2844478" cy="7780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t>Elegance</a:t>
            </a:r>
            <a:endParaRPr lang="en-US" sz="3600" dirty="0"/>
          </a:p>
        </p:txBody>
      </p:sp>
      <p:sp>
        <p:nvSpPr>
          <p:cNvPr id="37" name="Rectangle 36"/>
          <p:cNvSpPr/>
          <p:nvPr/>
        </p:nvSpPr>
        <p:spPr>
          <a:xfrm>
            <a:off x="3727956" y="3305228"/>
            <a:ext cx="1096668" cy="77809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t>v</a:t>
            </a:r>
            <a:r>
              <a:rPr lang="en-US" sz="3600" dirty="0" smtClean="0"/>
              <a:t>s.</a:t>
            </a:r>
            <a:endParaRPr lang="en-US" sz="3600" dirty="0"/>
          </a:p>
        </p:txBody>
      </p:sp>
      <p:sp>
        <p:nvSpPr>
          <p:cNvPr id="4" name="WB"/>
          <p:cNvSpPr/>
          <p:nvPr/>
        </p:nvSpPr>
        <p:spPr>
          <a:xfrm>
            <a:off x="0" y="6781800"/>
            <a:ext cx="9144000" cy="76200"/>
          </a:xfrm>
          <a:prstGeom prst="rect">
            <a:avLst/>
          </a:prstGeom>
          <a:solidFill>
            <a:srgbClr val="00438E"/>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B"/>
          <p:cNvSpPr/>
          <p:nvPr/>
        </p:nvSpPr>
        <p:spPr>
          <a:xfrm>
            <a:off x="0" y="6781800"/>
            <a:ext cx="2351314" cy="76200"/>
          </a:xfrm>
          <a:prstGeom prst="rect">
            <a:avLst/>
          </a:prstGeom>
          <a:solidFill>
            <a:srgbClr val="7E7F34"/>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20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4412</TotalTime>
  <Words>4064</Words>
  <Application>Microsoft Office PowerPoint</Application>
  <PresentationFormat>On-screen Show (4:3)</PresentationFormat>
  <Paragraphs>487</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Introduction to Structural Engineering</vt:lpstr>
      <vt:lpstr>What is Structural Engineering?</vt:lpstr>
      <vt:lpstr>What is Structural Engineering?</vt:lpstr>
      <vt:lpstr>What do Structural Engineers need to consider?</vt:lpstr>
      <vt:lpstr>Influences on Structural Design</vt:lpstr>
      <vt:lpstr>Influence of Worldviews</vt:lpstr>
      <vt:lpstr>Influence of Worldviews</vt:lpstr>
      <vt:lpstr>History based on Material Evolution</vt:lpstr>
      <vt:lpstr>Another Conflict from Modern Day</vt:lpstr>
      <vt:lpstr>What is Structural Art?</vt:lpstr>
      <vt:lpstr>Engineering and Science</vt:lpstr>
      <vt:lpstr>Structures and Machines</vt:lpstr>
      <vt:lpstr>Structures and Architects</vt:lpstr>
      <vt:lpstr>Three Dimensions of a Structure</vt:lpstr>
      <vt:lpstr>Three Dimensions of a Structure</vt:lpstr>
      <vt:lpstr>Three Dimensions of a Structure</vt:lpstr>
      <vt:lpstr>Three Dimensions of a Structure</vt:lpstr>
      <vt:lpstr>Three Dimensions of a Structure</vt:lpstr>
      <vt:lpstr>Structural Art and Society</vt:lpstr>
      <vt:lpstr>Structural Art and Society</vt:lpstr>
      <vt:lpstr>Structural Art and Society</vt:lpstr>
      <vt:lpstr>Structural Art and Society</vt:lpstr>
      <vt:lpstr>Structural Art and Society</vt:lpstr>
      <vt:lpstr>Structural Art and Society</vt:lpstr>
      <vt:lpstr>Structural Art and Society</vt:lpstr>
      <vt:lpstr>Structural Art and Society</vt:lpstr>
      <vt:lpstr>Structural Art and Society</vt:lpstr>
      <vt:lpstr>Future of Structural Engineering</vt:lpstr>
      <vt:lpstr>Future of Structural Engineering</vt:lpstr>
      <vt:lpstr>Future of Structural Engineering</vt:lpstr>
      <vt:lpstr>Future of Structural Engineering</vt:lpstr>
      <vt:lpstr>Future of Structural Engineering</vt:lpstr>
      <vt:lpstr>References / Further Reading</vt:lpstr>
      <vt:lpstr>Structural Engineering Activities</vt:lpstr>
      <vt:lpstr>Thank You</vt:lpstr>
    </vt:vector>
  </TitlesOfParts>
  <Company>FIU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Garber</dc:creator>
  <cp:lastModifiedBy>David Garber</cp:lastModifiedBy>
  <cp:revision>219</cp:revision>
  <cp:lastPrinted>2014-11-19T19:36:04Z</cp:lastPrinted>
  <dcterms:created xsi:type="dcterms:W3CDTF">2014-10-09T20:49:05Z</dcterms:created>
  <dcterms:modified xsi:type="dcterms:W3CDTF">2016-08-01T17:11:16Z</dcterms:modified>
</cp:coreProperties>
</file>