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313" r:id="rId3"/>
    <p:sldId id="315" r:id="rId4"/>
    <p:sldId id="337" r:id="rId5"/>
    <p:sldId id="340" r:id="rId6"/>
    <p:sldId id="341"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60" r:id="rId24"/>
    <p:sldId id="362" r:id="rId25"/>
    <p:sldId id="364" r:id="rId26"/>
    <p:sldId id="36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d3/nSiROTXGvRTmbPB2ZA==" hashData="qTWm5uPMiW++JMtZ60kwwCGDn/4rImL5rB/tcQh8JDBwxV3r25v5o3SMY0Hs7A2GiX1ikFLPMveI+NB11ArWt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8E"/>
    <a:srgbClr val="01428E"/>
    <a:srgbClr val="FFFFFF"/>
    <a:srgbClr val="7E7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9" autoAdjust="0"/>
    <p:restoredTop sz="73303" autoAdjust="0"/>
  </p:normalViewPr>
  <p:slideViewPr>
    <p:cSldViewPr snapToGrid="0">
      <p:cViewPr varScale="1">
        <p:scale>
          <a:sx n="81" d="100"/>
          <a:sy n="81" d="100"/>
        </p:scale>
        <p:origin x="183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r>
              <a:rPr lang="en-US" dirty="0" smtClean="0"/>
              <a:t>11/21/2014</a:t>
            </a:r>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4203F768-A0BE-430B-B193-FAB63BEC419E}" type="slidenum">
              <a:rPr lang="en-US" smtClean="0"/>
              <a:t>‹#›</a:t>
            </a:fld>
            <a:endParaRPr lang="en-US" dirty="0"/>
          </a:p>
        </p:txBody>
      </p:sp>
    </p:spTree>
    <p:extLst>
      <p:ext uri="{BB962C8B-B14F-4D97-AF65-F5344CB8AC3E}">
        <p14:creationId xmlns:p14="http://schemas.microsoft.com/office/powerpoint/2010/main" val="16650571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r>
              <a:rPr lang="en-US" dirty="0" smtClean="0"/>
              <a:t>11/21/2014</a:t>
            </a:r>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37A33F19-6584-47A2-B252-8629AF65E51F}" type="slidenum">
              <a:rPr lang="en-US" smtClean="0"/>
              <a:t>‹#›</a:t>
            </a:fld>
            <a:endParaRPr lang="en-US" dirty="0"/>
          </a:p>
        </p:txBody>
      </p:sp>
    </p:spTree>
    <p:extLst>
      <p:ext uri="{BB962C8B-B14F-4D97-AF65-F5344CB8AC3E}">
        <p14:creationId xmlns:p14="http://schemas.microsoft.com/office/powerpoint/2010/main" val="13169667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33F19-6584-47A2-B252-8629AF65E51F}" type="slidenum">
              <a:rPr lang="en-US" smtClean="0"/>
              <a:t>1</a:t>
            </a:fld>
            <a:endParaRPr lang="en-US" dirty="0"/>
          </a:p>
        </p:txBody>
      </p:sp>
      <p:sp>
        <p:nvSpPr>
          <p:cNvPr id="5" name="Date Placeholder 4"/>
          <p:cNvSpPr>
            <a:spLocks noGrp="1"/>
          </p:cNvSpPr>
          <p:nvPr>
            <p:ph type="dt" idx="11"/>
          </p:nvPr>
        </p:nvSpPr>
        <p:spPr/>
        <p:txBody>
          <a:bodyPr/>
          <a:lstStyle/>
          <a:p>
            <a:r>
              <a:rPr lang="en-US" dirty="0" smtClean="0"/>
              <a:t>11/21/2014</a:t>
            </a:r>
            <a:endParaRPr lang="en-US" dirty="0"/>
          </a:p>
        </p:txBody>
      </p:sp>
    </p:spTree>
    <p:extLst>
      <p:ext uri="{BB962C8B-B14F-4D97-AF65-F5344CB8AC3E}">
        <p14:creationId xmlns:p14="http://schemas.microsoft.com/office/powerpoint/2010/main" val="293131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several different</a:t>
            </a:r>
            <a:r>
              <a:rPr lang="en-US" baseline="0" dirty="0" smtClean="0"/>
              <a:t> types of construction methods. All construction methods do require members to either be constructed at the bridge site or prefabricated off site. </a:t>
            </a:r>
          </a:p>
          <a:p>
            <a:pPr marL="171450" indent="-171450">
              <a:buFont typeface="Arial" panose="020B0604020202020204" pitchFamily="34" charset="0"/>
              <a:buChar char="•"/>
            </a:pPr>
            <a:r>
              <a:rPr lang="en-US" baseline="0" dirty="0" smtClean="0"/>
              <a:t>Reinforced concrete bridges can be cast in place. Cast-in-place construction requires reinforcement to be properly placed, formwork to be set up, and concrete to be placed all at the location of the final bridge. </a:t>
            </a:r>
          </a:p>
          <a:p>
            <a:pPr marL="171450" indent="-171450">
              <a:buFont typeface="Arial" panose="020B0604020202020204" pitchFamily="34" charset="0"/>
              <a:buChar char="•"/>
            </a:pPr>
            <a:r>
              <a:rPr lang="en-US" baseline="0" dirty="0" smtClean="0"/>
              <a:t>The amount of time that traffic is impacted by construction is significantly larger for cast-in-place (compared to prefabricated).</a:t>
            </a:r>
          </a:p>
          <a:p>
            <a:pPr marL="171450" indent="-171450">
              <a:buFont typeface="Arial" panose="020B0604020202020204" pitchFamily="34" charset="0"/>
              <a:buChar char="•"/>
            </a:pPr>
            <a:r>
              <a:rPr lang="en-US" baseline="0" dirty="0" smtClean="0"/>
              <a:t>VIDEO – shows cast-in-place concrete construction of a slab. The process would be similar for bridge construction.</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10</a:t>
            </a:fld>
            <a:endParaRPr lang="en-US" dirty="0"/>
          </a:p>
        </p:txBody>
      </p:sp>
    </p:spTree>
    <p:extLst>
      <p:ext uri="{BB962C8B-B14F-4D97-AF65-F5344CB8AC3E}">
        <p14:creationId xmlns:p14="http://schemas.microsoft.com/office/powerpoint/2010/main" val="202433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Prefabricated construction will</a:t>
            </a:r>
            <a:r>
              <a:rPr lang="en-US" baseline="0" dirty="0" smtClean="0"/>
              <a:t> result in shorter construction times and better quality control. </a:t>
            </a:r>
          </a:p>
          <a:p>
            <a:pPr marL="171450" indent="-171450">
              <a:buFont typeface="Arial" panose="020B0604020202020204" pitchFamily="34" charset="0"/>
              <a:buChar char="•"/>
            </a:pPr>
            <a:r>
              <a:rPr lang="en-US" baseline="0" dirty="0" smtClean="0"/>
              <a:t>This video is from the Precast / Prestressed Concrete Institute and shows the prefabrications process for prestressed concrete products. </a:t>
            </a:r>
          </a:p>
          <a:p>
            <a:pPr marL="171450" indent="-171450">
              <a:buFont typeface="Arial" panose="020B0604020202020204" pitchFamily="34" charset="0"/>
              <a:buChar char="•"/>
            </a:pPr>
            <a:r>
              <a:rPr lang="en-US" baseline="0" dirty="0" smtClean="0"/>
              <a:t>The process shown in this video can be used for any component of a bridge (e.g. piles, pile caps, abutments, columns, pier caps, beams, decks, parapets, etc.).</a:t>
            </a: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11</a:t>
            </a:fld>
            <a:endParaRPr lang="en-US" dirty="0"/>
          </a:p>
        </p:txBody>
      </p:sp>
    </p:spTree>
    <p:extLst>
      <p:ext uri="{BB962C8B-B14F-4D97-AF65-F5344CB8AC3E}">
        <p14:creationId xmlns:p14="http://schemas.microsoft.com/office/powerpoint/2010/main" val="192032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components</a:t>
            </a:r>
            <a:r>
              <a:rPr lang="en-US" baseline="0" dirty="0" smtClean="0"/>
              <a:t> of a bridge can be prefabricated. </a:t>
            </a:r>
            <a:r>
              <a:rPr lang="en-US" baseline="0" dirty="0" smtClean="0"/>
              <a:t>The entire bridge span can also be constructed off-site and then driven into place (using technology to be introduces later).</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12</a:t>
            </a:fld>
            <a:endParaRPr lang="en-US" dirty="0"/>
          </a:p>
        </p:txBody>
      </p:sp>
    </p:spTree>
    <p:extLst>
      <p:ext uri="{BB962C8B-B14F-4D97-AF65-F5344CB8AC3E}">
        <p14:creationId xmlns:p14="http://schemas.microsoft.com/office/powerpoint/2010/main" val="292795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next few slides will look at how members can be either conventionally constructed or prefabricated. </a:t>
            </a:r>
          </a:p>
          <a:p>
            <a:pPr marL="171450" indent="-171450">
              <a:buFont typeface="Arial" panose="020B0604020202020204" pitchFamily="34" charset="0"/>
              <a:buChar char="•"/>
            </a:pPr>
            <a:r>
              <a:rPr lang="en-US" baseline="0" dirty="0" smtClean="0"/>
              <a:t>Note that prefabricated elements need to be connected together at the bridge site. These connections can be difficult and are currently major area of research.</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13</a:t>
            </a:fld>
            <a:endParaRPr lang="en-US" dirty="0"/>
          </a:p>
        </p:txBody>
      </p:sp>
    </p:spTree>
    <p:extLst>
      <p:ext uri="{BB962C8B-B14F-4D97-AF65-F5344CB8AC3E}">
        <p14:creationId xmlns:p14="http://schemas.microsoft.com/office/powerpoint/2010/main" val="197710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Both columns and bent caps can be prefabricated. Prefabricated</a:t>
            </a:r>
            <a:r>
              <a:rPr lang="en-US" baseline="0" dirty="0" smtClean="0"/>
              <a:t> columns can both speed up construction and allow for patterns and architectural finished to increase the aesthetics of a bridge.</a:t>
            </a:r>
          </a:p>
          <a:p>
            <a:pPr marL="171450" indent="-171450">
              <a:buFont typeface="Arial" panose="020B0604020202020204" pitchFamily="34" charset="0"/>
              <a:buChar char="•"/>
            </a:pPr>
            <a:r>
              <a:rPr lang="en-US" dirty="0" smtClean="0"/>
              <a:t>Satisfactory connections between columns and adjacent</a:t>
            </a:r>
            <a:r>
              <a:rPr lang="en-US" baseline="0" dirty="0" smtClean="0"/>
              <a:t> members can be achieved using ultra-high performance concrete (UHPC)</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14</a:t>
            </a:fld>
            <a:endParaRPr lang="en-US" dirty="0"/>
          </a:p>
        </p:txBody>
      </p:sp>
    </p:spTree>
    <p:extLst>
      <p:ext uri="{BB962C8B-B14F-4D97-AF65-F5344CB8AC3E}">
        <p14:creationId xmlns:p14="http://schemas.microsoft.com/office/powerpoint/2010/main" val="345432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Girders</a:t>
            </a:r>
            <a:r>
              <a:rPr lang="en-US" baseline="0" dirty="0" smtClean="0"/>
              <a:t> and other superstructure elements can also be prefabricated. Conventional construction is rarely used for these elements in modern construction.</a:t>
            </a:r>
          </a:p>
          <a:p>
            <a:pPr marL="171450" indent="-171450">
              <a:buFont typeface="Arial" panose="020B0604020202020204" pitchFamily="34" charset="0"/>
              <a:buChar char="•"/>
            </a:pPr>
            <a:endParaRPr lang="en-US" baseline="0" dirty="0" smtClean="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15</a:t>
            </a:fld>
            <a:endParaRPr lang="en-US" dirty="0"/>
          </a:p>
        </p:txBody>
      </p:sp>
    </p:spTree>
    <p:extLst>
      <p:ext uri="{BB962C8B-B14F-4D97-AF65-F5344CB8AC3E}">
        <p14:creationId xmlns:p14="http://schemas.microsoft.com/office/powerpoint/2010/main" val="259155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Decks and bridge railing (parapets)</a:t>
            </a:r>
            <a:r>
              <a:rPr lang="en-US" baseline="0" dirty="0" smtClean="0"/>
              <a:t> are also often prefabricated to speed up construction and decrease labor costs.</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16</a:t>
            </a:fld>
            <a:endParaRPr lang="en-US" dirty="0"/>
          </a:p>
        </p:txBody>
      </p:sp>
    </p:spTree>
    <p:extLst>
      <p:ext uri="{BB962C8B-B14F-4D97-AF65-F5344CB8AC3E}">
        <p14:creationId xmlns:p14="http://schemas.microsoft.com/office/powerpoint/2010/main" val="45148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several</a:t>
            </a:r>
            <a:r>
              <a:rPr lang="en-US" baseline="0" dirty="0" smtClean="0"/>
              <a:t> other construction techniques that are used in Accelerated Bridge Construction. The first (shown here) is called the lateral slide method. For this method, the entire bridge span is constructed adjacent to the existing span. The existing span is removed and the new span is slid into place.</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17</a:t>
            </a:fld>
            <a:endParaRPr lang="en-US" dirty="0"/>
          </a:p>
        </p:txBody>
      </p:sp>
    </p:spTree>
    <p:extLst>
      <p:ext uri="{BB962C8B-B14F-4D97-AF65-F5344CB8AC3E}">
        <p14:creationId xmlns:p14="http://schemas.microsoft.com/office/powerpoint/2010/main" val="2326760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video shows</a:t>
            </a:r>
            <a:r>
              <a:rPr lang="en-US" baseline="0" dirty="0" smtClean="0"/>
              <a:t> how the lateral slide method works.</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18</a:t>
            </a:fld>
            <a:endParaRPr lang="en-US" dirty="0"/>
          </a:p>
        </p:txBody>
      </p:sp>
    </p:spTree>
    <p:extLst>
      <p:ext uri="{BB962C8B-B14F-4D97-AF65-F5344CB8AC3E}">
        <p14:creationId xmlns:p14="http://schemas.microsoft.com/office/powerpoint/2010/main" val="2751909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Another Accelerated</a:t>
            </a:r>
            <a:r>
              <a:rPr lang="en-US" baseline="0" dirty="0" smtClean="0"/>
              <a:t> Bridge Construction (ABC) technique involves the use of self-propelled modular transporters (SPMTs). For this method, the entire bridge span is constructed at a separate location from the bridge to be replaced. The existing bridge is then demolished and the new bridge is driven into place using SPMTs. </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19</a:t>
            </a:fld>
            <a:endParaRPr lang="en-US" dirty="0"/>
          </a:p>
        </p:txBody>
      </p:sp>
    </p:spTree>
    <p:extLst>
      <p:ext uri="{BB962C8B-B14F-4D97-AF65-F5344CB8AC3E}">
        <p14:creationId xmlns:p14="http://schemas.microsoft.com/office/powerpoint/2010/main" val="283372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Structural engineering mostly deal in the realm of buildings and bridges. They need to understand the forces applied to a structure and how the structure will hold these forces.  </a:t>
            </a:r>
          </a:p>
          <a:p>
            <a:pPr marL="171450" indent="-171450">
              <a:buFont typeface="Arial" panose="020B0604020202020204" pitchFamily="34" charset="0"/>
              <a:buChar char="•"/>
            </a:pPr>
            <a:r>
              <a:rPr lang="en-US" baseline="0" dirty="0" smtClean="0"/>
              <a:t>Buildings (top right bottom left):  Sears Tower (Chicago), Eiffel Tower (Paris), Empire State Building (New York), One World Center (New York)</a:t>
            </a:r>
          </a:p>
          <a:p>
            <a:pPr marL="171450" indent="-171450">
              <a:buFont typeface="Arial" panose="020B0604020202020204" pitchFamily="34" charset="0"/>
              <a:buChar char="•"/>
            </a:pPr>
            <a:r>
              <a:rPr lang="en-US" baseline="0" dirty="0" smtClean="0"/>
              <a:t>Bridges (top right to bottom left):  </a:t>
            </a:r>
            <a:r>
              <a:rPr lang="en-US" baseline="0" dirty="0" err="1" smtClean="0"/>
              <a:t>Garbit</a:t>
            </a:r>
            <a:r>
              <a:rPr lang="en-US" baseline="0" dirty="0" smtClean="0"/>
              <a:t> Viaduct (France), Brooklyn Bridge (New York), Walnut Lane Bridge (Philadelphia), Margaret Hunt Hill Bridge (Dallas)</a:t>
            </a:r>
          </a:p>
          <a:p>
            <a:pPr marL="171450" indent="-171450">
              <a:buFont typeface="Arial" panose="020B0604020202020204" pitchFamily="34" charset="0"/>
              <a:buChar char="•"/>
            </a:pPr>
            <a:r>
              <a:rPr lang="en-US" baseline="0" dirty="0" smtClean="0"/>
              <a:t>The focus of this presentation will be on the bridge side of structural engineering</a:t>
            </a:r>
            <a:endParaRPr lang="en-US" baseline="0" dirty="0" smtClean="0"/>
          </a:p>
        </p:txBody>
      </p:sp>
      <p:sp>
        <p:nvSpPr>
          <p:cNvPr id="4" name="Date Placeholder 3"/>
          <p:cNvSpPr>
            <a:spLocks noGrp="1"/>
          </p:cNvSpPr>
          <p:nvPr>
            <p:ph type="dt" idx="10"/>
          </p:nvPr>
        </p:nvSpPr>
        <p:spPr/>
        <p:txBody>
          <a:bodyPr/>
          <a:lstStyle/>
          <a:p>
            <a:r>
              <a:rPr lang="en-US" smtClean="0"/>
              <a:t>11/21/2014</a:t>
            </a:r>
            <a:endParaRPr lang="en-US"/>
          </a:p>
        </p:txBody>
      </p:sp>
      <p:sp>
        <p:nvSpPr>
          <p:cNvPr id="5" name="Slide Number Placeholder 4"/>
          <p:cNvSpPr>
            <a:spLocks noGrp="1"/>
          </p:cNvSpPr>
          <p:nvPr>
            <p:ph type="sldNum" sz="quarter" idx="11"/>
          </p:nvPr>
        </p:nvSpPr>
        <p:spPr/>
        <p:txBody>
          <a:bodyPr/>
          <a:lstStyle/>
          <a:p>
            <a:fld id="{37A33F19-6584-47A2-B252-8629AF65E51F}" type="slidenum">
              <a:rPr lang="en-US" smtClean="0"/>
              <a:t>2</a:t>
            </a:fld>
            <a:endParaRPr lang="en-US"/>
          </a:p>
        </p:txBody>
      </p:sp>
    </p:spTree>
    <p:extLst>
      <p:ext uri="{BB962C8B-B14F-4D97-AF65-F5344CB8AC3E}">
        <p14:creationId xmlns:p14="http://schemas.microsoft.com/office/powerpoint/2010/main" val="2350931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video shows a bridge being constructed using SPMTs.</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20</a:t>
            </a:fld>
            <a:endParaRPr lang="en-US" dirty="0"/>
          </a:p>
        </p:txBody>
      </p:sp>
    </p:spTree>
    <p:extLst>
      <p:ext uri="{BB962C8B-B14F-4D97-AF65-F5344CB8AC3E}">
        <p14:creationId xmlns:p14="http://schemas.microsoft.com/office/powerpoint/2010/main" val="163907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several benefits and disadvantages</a:t>
            </a:r>
            <a:r>
              <a:rPr lang="en-US" baseline="0" dirty="0" smtClean="0"/>
              <a:t> to Accelerated Bridge Construction (ABC), as shown.</a:t>
            </a:r>
          </a:p>
          <a:p>
            <a:pPr marL="171450" indent="-171450">
              <a:buFont typeface="Arial" panose="020B0604020202020204" pitchFamily="34" charset="0"/>
              <a:buChar char="•"/>
            </a:pPr>
            <a:r>
              <a:rPr lang="en-US" baseline="0" dirty="0" smtClean="0"/>
              <a:t>ABC gets its name because it offers shorter construction times. </a:t>
            </a:r>
          </a:p>
          <a:p>
            <a:pPr marL="171450" indent="-171450">
              <a:buFont typeface="Arial" panose="020B0604020202020204" pitchFamily="34" charset="0"/>
              <a:buChar char="•"/>
            </a:pPr>
            <a:r>
              <a:rPr lang="en-US" baseline="0" dirty="0" smtClean="0"/>
              <a:t>Because most ABC projects involve a significant amount of prefabrications, there is generally an overall improvement in quality. </a:t>
            </a:r>
          </a:p>
          <a:p>
            <a:pPr marL="171450" indent="-171450">
              <a:buFont typeface="Arial" panose="020B0604020202020204" pitchFamily="34" charset="0"/>
              <a:buChar char="•"/>
            </a:pPr>
            <a:r>
              <a:rPr lang="en-US" baseline="0" dirty="0" smtClean="0"/>
              <a:t>Shorter construction times mean there is less cost to the public for traffic delays and problems with construction zones. Improved quality means that there are lower life-cycle costs. These both contribute to decreased overall costs for ABC projects.</a:t>
            </a:r>
          </a:p>
          <a:p>
            <a:pPr marL="171450" indent="-171450">
              <a:buFont typeface="Arial" panose="020B0604020202020204" pitchFamily="34" charset="0"/>
              <a:buChar char="•"/>
            </a:pPr>
            <a:r>
              <a:rPr lang="en-US" baseline="0" dirty="0" smtClean="0"/>
              <a:t>There are however, normally higher initial construction costs. These initial costs should continue to decrease as more contractors become familiar with ABC techniques. </a:t>
            </a:r>
          </a:p>
          <a:p>
            <a:pPr marL="171450" indent="-171450">
              <a:buFont typeface="Arial" panose="020B0604020202020204" pitchFamily="34" charset="0"/>
              <a:buChar char="•"/>
            </a:pPr>
            <a:r>
              <a:rPr lang="en-US" baseline="0" dirty="0" smtClean="0"/>
              <a:t>Many ABC techniques are still relatively new, so there is generally less knowledge and available resources (although this is changing thanks to the ABC-UTC in part).</a:t>
            </a:r>
          </a:p>
          <a:p>
            <a:pPr marL="171450" indent="-171450">
              <a:buFont typeface="Arial" panose="020B0604020202020204" pitchFamily="34" charset="0"/>
              <a:buChar char="•"/>
            </a:pPr>
            <a:r>
              <a:rPr lang="en-US" baseline="0" dirty="0" smtClean="0"/>
              <a:t>The connection details can be difficult depending on the prefabricated elements that are used.</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21</a:t>
            </a:fld>
            <a:endParaRPr lang="en-US" dirty="0"/>
          </a:p>
        </p:txBody>
      </p:sp>
    </p:spTree>
    <p:extLst>
      <p:ext uri="{BB962C8B-B14F-4D97-AF65-F5344CB8AC3E}">
        <p14:creationId xmlns:p14="http://schemas.microsoft.com/office/powerpoint/2010/main" val="1298188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ABC Balsa Wood Bridge challenge (the activity that accompanies this presentation) will give you the opportunity to build their own bridge and explore several Accelerate Bridge Construction (ABC) techniques.</a:t>
            </a:r>
          </a:p>
          <a:p>
            <a:pPr marL="171450" indent="-171450">
              <a:buFont typeface="Arial" panose="020B0604020202020204" pitchFamily="34" charset="0"/>
              <a:buChar char="•"/>
            </a:pPr>
            <a:r>
              <a:rPr lang="en-US" baseline="0" dirty="0" smtClean="0"/>
              <a:t>You will first design your bridge using a free available bridge design software (“Bridge Designer Software”)</a:t>
            </a:r>
          </a:p>
          <a:p>
            <a:pPr marL="171450" indent="-171450">
              <a:buFont typeface="Arial" panose="020B0604020202020204" pitchFamily="34" charset="0"/>
              <a:buChar char="•"/>
            </a:pPr>
            <a:r>
              <a:rPr lang="en-US" baseline="0" dirty="0" smtClean="0"/>
              <a:t>You should consider constructability during your design. Part of the rules of this challenge require the bridge to be prefabricated in three different parts “off site” and then finished “on site”. </a:t>
            </a:r>
          </a:p>
          <a:p>
            <a:pPr marL="171450" indent="-171450">
              <a:buFont typeface="Arial" panose="020B0604020202020204" pitchFamily="34" charset="0"/>
              <a:buChar char="•"/>
            </a:pPr>
            <a:r>
              <a:rPr lang="en-US" baseline="0" dirty="0" smtClean="0"/>
              <a:t>Additionally, if the design includes repeatable parts it will be easier to construct. </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22</a:t>
            </a:fld>
            <a:endParaRPr lang="en-US" dirty="0"/>
          </a:p>
        </p:txBody>
      </p:sp>
    </p:spTree>
    <p:extLst>
      <p:ext uri="{BB962C8B-B14F-4D97-AF65-F5344CB8AC3E}">
        <p14:creationId xmlns:p14="http://schemas.microsoft.com/office/powerpoint/2010/main" val="331431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a:t>
            </a:r>
            <a:r>
              <a:rPr lang="en-US" baseline="0" dirty="0" smtClean="0"/>
              <a:t> we saw earlier, many different materials can be used when constructing a bridge. We will use balsa wood for our bridge (as described in the activity description).</a:t>
            </a:r>
          </a:p>
          <a:p>
            <a:pPr marL="171450" indent="-171450">
              <a:buFont typeface="Arial" panose="020B0604020202020204" pitchFamily="34" charset="0"/>
              <a:buChar char="•"/>
            </a:pPr>
            <a:r>
              <a:rPr lang="en-US" baseline="0" dirty="0" smtClean="0"/>
              <a:t>The support conditions and span details are shown here (as described in the activity description).</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23</a:t>
            </a:fld>
            <a:endParaRPr lang="en-US" dirty="0"/>
          </a:p>
        </p:txBody>
      </p:sp>
    </p:spTree>
    <p:extLst>
      <p:ext uri="{BB962C8B-B14F-4D97-AF65-F5344CB8AC3E}">
        <p14:creationId xmlns:p14="http://schemas.microsoft.com/office/powerpoint/2010/main" val="2632324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a:t>
            </a:r>
            <a:r>
              <a:rPr lang="en-US" baseline="0" dirty="0" smtClean="0"/>
              <a:t> toy car and/or weights will be used to load the bridge</a:t>
            </a:r>
          </a:p>
          <a:p>
            <a:pPr marL="171450" indent="-171450">
              <a:buFont typeface="Arial" panose="020B0604020202020204" pitchFamily="34" charset="0"/>
              <a:buChar char="•"/>
            </a:pPr>
            <a:r>
              <a:rPr lang="en-US" baseline="0" dirty="0" smtClean="0"/>
              <a:t>The bridge will need to be prefabricated in parts and the quickly constructed at the location of the bridge.</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24</a:t>
            </a:fld>
            <a:endParaRPr lang="en-US" dirty="0"/>
          </a:p>
        </p:txBody>
      </p:sp>
    </p:spTree>
    <p:extLst>
      <p:ext uri="{BB962C8B-B14F-4D97-AF65-F5344CB8AC3E}">
        <p14:creationId xmlns:p14="http://schemas.microsoft.com/office/powerpoint/2010/main" val="1967809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a:t>
            </a:r>
            <a:r>
              <a:rPr lang="en-US" baseline="0" dirty="0" smtClean="0"/>
              <a:t> are two different examples of balsa wood bridges constructed using the attached rules failing under a moving car load.</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25</a:t>
            </a:fld>
            <a:endParaRPr lang="en-US" dirty="0"/>
          </a:p>
        </p:txBody>
      </p:sp>
    </p:spTree>
    <p:extLst>
      <p:ext uri="{BB962C8B-B14F-4D97-AF65-F5344CB8AC3E}">
        <p14:creationId xmlns:p14="http://schemas.microsoft.com/office/powerpoint/2010/main" val="372857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availability of materials has caused structural shape to evolve</a:t>
            </a:r>
            <a:r>
              <a:rPr lang="en-US" baseline="0" dirty="0" smtClean="0"/>
              <a:t> over time. </a:t>
            </a:r>
          </a:p>
          <a:p>
            <a:pPr marL="171450" indent="-171450">
              <a:buFont typeface="Arial" panose="020B0604020202020204" pitchFamily="34" charset="0"/>
              <a:buChar char="•"/>
            </a:pPr>
            <a:r>
              <a:rPr lang="en-US" baseline="0" dirty="0" smtClean="0"/>
              <a:t>Available materials have changed over time:  from stone and wood </a:t>
            </a:r>
            <a:r>
              <a:rPr lang="en-US" baseline="0" dirty="0" smtClean="0">
                <a:sym typeface="Wingdings" panose="05000000000000000000" pitchFamily="2" charset="2"/>
              </a:rPr>
              <a:t></a:t>
            </a:r>
            <a:r>
              <a:rPr lang="en-US" baseline="0" dirty="0" smtClean="0"/>
              <a:t> iron </a:t>
            </a:r>
            <a:r>
              <a:rPr lang="en-US" baseline="0" dirty="0" smtClean="0">
                <a:sym typeface="Wingdings" panose="05000000000000000000" pitchFamily="2" charset="2"/>
              </a:rPr>
              <a:t></a:t>
            </a:r>
            <a:r>
              <a:rPr lang="en-US" baseline="0" dirty="0" smtClean="0"/>
              <a:t> concrete and steel</a:t>
            </a:r>
          </a:p>
          <a:p>
            <a:pPr marL="171450" indent="-171450">
              <a:buFont typeface="Arial" panose="020B0604020202020204" pitchFamily="34" charset="0"/>
              <a:buChar char="•"/>
            </a:pPr>
            <a:r>
              <a:rPr lang="en-US" baseline="0" dirty="0" smtClean="0"/>
              <a:t>As a new material became available for use, the engineer developed new structural forms to make best use of the materials.</a:t>
            </a:r>
          </a:p>
          <a:p>
            <a:pPr marL="171450" indent="-171450">
              <a:buFont typeface="Arial" panose="020B0604020202020204" pitchFamily="34" charset="0"/>
              <a:buChar char="•"/>
            </a:pPr>
            <a:r>
              <a:rPr lang="en-US" baseline="0" dirty="0" smtClean="0"/>
              <a:t>There are many examples of innovative feats of engineering, these are some of the landmark bridges:</a:t>
            </a:r>
          </a:p>
          <a:p>
            <a:pPr marL="628650" lvl="1" indent="-171450">
              <a:buFont typeface="Arial" panose="020B0604020202020204" pitchFamily="34" charset="0"/>
              <a:buChar char="•"/>
            </a:pPr>
            <a:r>
              <a:rPr lang="en-US" baseline="0" dirty="0" err="1" smtClean="0"/>
              <a:t>Arkadiko</a:t>
            </a:r>
            <a:r>
              <a:rPr lang="en-US" baseline="0" dirty="0" smtClean="0"/>
              <a:t> Bridge (1300 BC; Argolis, Greece) – corbel arch bridge made of cyclopean stone (still in use as a footbridge today)</a:t>
            </a:r>
          </a:p>
          <a:p>
            <a:pPr marL="628650" lvl="1" indent="-171450">
              <a:buFont typeface="Arial" panose="020B0604020202020204" pitchFamily="34" charset="0"/>
              <a:buChar char="•"/>
            </a:pPr>
            <a:r>
              <a:rPr lang="en-US" baseline="0" dirty="0" smtClean="0"/>
              <a:t>Iron Bridge (1781, UK) – world’s first iron bridge</a:t>
            </a:r>
          </a:p>
          <a:p>
            <a:pPr marL="628650" lvl="1" indent="-171450">
              <a:buFont typeface="Arial" panose="020B0604020202020204" pitchFamily="34" charset="0"/>
              <a:buChar char="•"/>
            </a:pPr>
            <a:r>
              <a:rPr lang="en-US" baseline="0" dirty="0" err="1" smtClean="0"/>
              <a:t>Garabit</a:t>
            </a:r>
            <a:r>
              <a:rPr lang="en-US" baseline="0" dirty="0" smtClean="0"/>
              <a:t> Viaduct (1885, France) – iron bridge constructed by Gustave Eiffel, reflects the understanding of forces he used to design the Eiffel Tower, incredibly stiff bridge (needed for the rail structure above)</a:t>
            </a:r>
          </a:p>
          <a:p>
            <a:pPr marL="628650" lvl="1" indent="-171450">
              <a:buFont typeface="Arial" panose="020B0604020202020204" pitchFamily="34" charset="0"/>
              <a:buChar char="•"/>
            </a:pPr>
            <a:r>
              <a:rPr lang="en-US" baseline="0" dirty="0" smtClean="0"/>
              <a:t>Brooklyn Bridge (1883, New York City) – combination suspension and cable-stayed bridge design by John Roebling (the father of the suspension bridge); first steel-wire suspension bridge constructed</a:t>
            </a:r>
          </a:p>
          <a:p>
            <a:pPr marL="628650" lvl="1" indent="-171450">
              <a:buFont typeface="Arial" panose="020B0604020202020204" pitchFamily="34" charset="0"/>
              <a:buChar char="•"/>
            </a:pPr>
            <a:r>
              <a:rPr lang="en-US" baseline="0" dirty="0" smtClean="0"/>
              <a:t>Pont le </a:t>
            </a:r>
            <a:r>
              <a:rPr lang="en-US" baseline="0" dirty="0" err="1" smtClean="0"/>
              <a:t>Veurdre</a:t>
            </a:r>
            <a:r>
              <a:rPr lang="en-US" baseline="0" dirty="0" smtClean="0"/>
              <a:t> (1911, France) – an early prestressed concrete bridge by Eugene </a:t>
            </a:r>
            <a:r>
              <a:rPr lang="en-US" baseline="0" dirty="0" err="1" smtClean="0"/>
              <a:t>Freyssinet</a:t>
            </a:r>
            <a:r>
              <a:rPr lang="en-US" baseline="0" dirty="0" smtClean="0"/>
              <a:t> (the father of prestressed concrete)</a:t>
            </a:r>
          </a:p>
          <a:p>
            <a:pPr marL="628650" lvl="1" indent="-171450">
              <a:buFont typeface="Arial" panose="020B0604020202020204" pitchFamily="34" charset="0"/>
              <a:buChar char="•"/>
            </a:pPr>
            <a:r>
              <a:rPr lang="en-US" baseline="0" dirty="0" smtClean="0"/>
              <a:t>Walnut Lane Memorial Bridge (1951, Philadelphia) – first prestressed concrete bridge in the US, designed by Gustave </a:t>
            </a:r>
            <a:r>
              <a:rPr lang="en-US" baseline="0" dirty="0" err="1" smtClean="0"/>
              <a:t>Magnel</a:t>
            </a:r>
            <a:r>
              <a:rPr lang="en-US" baseline="0" dirty="0" smtClean="0"/>
              <a:t> (the father of the modern prestressed concrete bridge), 30% less expensive than a regular concrete arch design</a:t>
            </a:r>
          </a:p>
          <a:p>
            <a:pPr marL="628650" lvl="1" indent="-171450">
              <a:buFont typeface="Arial" panose="020B0604020202020204" pitchFamily="34" charset="0"/>
              <a:buChar char="•"/>
            </a:pPr>
            <a:r>
              <a:rPr lang="en-US" baseline="0" dirty="0" err="1" smtClean="0"/>
              <a:t>Ganter</a:t>
            </a:r>
            <a:r>
              <a:rPr lang="en-US" baseline="0" dirty="0" smtClean="0"/>
              <a:t> Bridge (1980, Switzerland) – early </a:t>
            </a:r>
            <a:r>
              <a:rPr lang="en-US" baseline="0" dirty="0" err="1" smtClean="0"/>
              <a:t>extradosed</a:t>
            </a:r>
            <a:r>
              <a:rPr lang="en-US" baseline="0" dirty="0" smtClean="0"/>
              <a:t> (cable-stayed) concrete bridges by Christian </a:t>
            </a:r>
            <a:r>
              <a:rPr lang="en-US" baseline="0" dirty="0" err="1" smtClean="0"/>
              <a:t>Menn</a:t>
            </a:r>
            <a:endParaRPr lang="en-US" dirty="0"/>
          </a:p>
        </p:txBody>
      </p:sp>
      <p:sp>
        <p:nvSpPr>
          <p:cNvPr id="4" name="Date Placeholder 3"/>
          <p:cNvSpPr>
            <a:spLocks noGrp="1"/>
          </p:cNvSpPr>
          <p:nvPr>
            <p:ph type="dt" idx="10"/>
          </p:nvPr>
        </p:nvSpPr>
        <p:spPr/>
        <p:txBody>
          <a:bodyPr/>
          <a:lstStyle/>
          <a:p>
            <a:r>
              <a:rPr lang="en-US" smtClean="0"/>
              <a:t>11/21/2014</a:t>
            </a:r>
            <a:endParaRPr lang="en-US"/>
          </a:p>
        </p:txBody>
      </p:sp>
      <p:sp>
        <p:nvSpPr>
          <p:cNvPr id="5" name="Slide Number Placeholder 4"/>
          <p:cNvSpPr>
            <a:spLocks noGrp="1"/>
          </p:cNvSpPr>
          <p:nvPr>
            <p:ph type="sldNum" sz="quarter" idx="11"/>
          </p:nvPr>
        </p:nvSpPr>
        <p:spPr/>
        <p:txBody>
          <a:bodyPr/>
          <a:lstStyle/>
          <a:p>
            <a:fld id="{37A33F19-6584-47A2-B252-8629AF65E51F}" type="slidenum">
              <a:rPr lang="en-US" smtClean="0"/>
              <a:t>3</a:t>
            </a:fld>
            <a:endParaRPr lang="en-US"/>
          </a:p>
        </p:txBody>
      </p:sp>
    </p:spTree>
    <p:extLst>
      <p:ext uri="{BB962C8B-B14F-4D97-AF65-F5344CB8AC3E}">
        <p14:creationId xmlns:p14="http://schemas.microsoft.com/office/powerpoint/2010/main" val="297882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variety</a:t>
            </a:r>
            <a:r>
              <a:rPr lang="en-US" baseline="0" dirty="0" smtClean="0"/>
              <a:t> in available materials and their respective properties has also led to a number of different types of bridge shapes. The ones shown in this slide are a sample of some of the more prevalent types that are used in bridge engineering.</a:t>
            </a:r>
          </a:p>
          <a:p>
            <a:pPr marL="171450" indent="-171450">
              <a:buFont typeface="Arial" panose="020B0604020202020204" pitchFamily="34" charset="0"/>
              <a:buChar char="•"/>
            </a:pPr>
            <a:r>
              <a:rPr lang="en-US" baseline="0" dirty="0" smtClean="0"/>
              <a:t>(before moving to the next slide, see if students can draw the path of the load for each of the bridge types)</a:t>
            </a:r>
            <a:endParaRPr lang="en-US" dirty="0" smtClean="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4</a:t>
            </a:fld>
            <a:endParaRPr lang="en-US" dirty="0"/>
          </a:p>
        </p:txBody>
      </p:sp>
    </p:spTree>
    <p:extLst>
      <p:ext uri="{BB962C8B-B14F-4D97-AF65-F5344CB8AC3E}">
        <p14:creationId xmlns:p14="http://schemas.microsoft.com/office/powerpoint/2010/main" val="116310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Each type of bridge carries load differently.</a:t>
            </a:r>
            <a:r>
              <a:rPr lang="en-US" baseline="0" dirty="0" smtClean="0"/>
              <a:t> The load or force paths for each of these bridge types is shown on this slide (with red = tension force and blue = compression force for the applied load = orange).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5</a:t>
            </a:fld>
            <a:endParaRPr lang="en-US" dirty="0"/>
          </a:p>
        </p:txBody>
      </p:sp>
    </p:spTree>
    <p:extLst>
      <p:ext uri="{BB962C8B-B14F-4D97-AF65-F5344CB8AC3E}">
        <p14:creationId xmlns:p14="http://schemas.microsoft.com/office/powerpoint/2010/main" val="359417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selection</a:t>
            </a:r>
            <a:r>
              <a:rPr lang="en-US" baseline="0" dirty="0" smtClean="0"/>
              <a:t> of bridge type is dependent on many different factors. One of the factors is the availability (or choice) of materials.</a:t>
            </a:r>
          </a:p>
          <a:p>
            <a:pPr marL="171450" indent="-171450">
              <a:buFont typeface="Arial" panose="020B0604020202020204" pitchFamily="34" charset="0"/>
              <a:buChar char="•"/>
            </a:pPr>
            <a:r>
              <a:rPr lang="en-US" baseline="0" dirty="0" smtClean="0"/>
              <a:t>The majority of modern bridges are made out of either steel or reinforced or prestressed concrete (although there are some wood bridges still being constructed).</a:t>
            </a:r>
          </a:p>
          <a:p>
            <a:pPr marL="171450" indent="-171450">
              <a:buFont typeface="Arial" panose="020B0604020202020204" pitchFamily="34" charset="0"/>
              <a:buChar char="•"/>
            </a:pPr>
            <a:r>
              <a:rPr lang="en-US" baseline="0" dirty="0" smtClean="0"/>
              <a:t>Each material has different properties, and thus has different benefits and weaknesses.</a:t>
            </a:r>
          </a:p>
          <a:p>
            <a:pPr marL="171450" indent="-171450">
              <a:buFont typeface="Arial" panose="020B0604020202020204" pitchFamily="34" charset="0"/>
              <a:buChar char="•"/>
            </a:pPr>
            <a:r>
              <a:rPr lang="en-US" baseline="0" dirty="0" smtClean="0"/>
              <a:t>Concrete is generally strong in compression, weak in tension, relatively inexpensive, and generally brittle</a:t>
            </a:r>
          </a:p>
          <a:p>
            <a:pPr marL="628650" lvl="1" indent="-171450">
              <a:buFont typeface="Arial" panose="020B0604020202020204" pitchFamily="34" charset="0"/>
              <a:buChar char="•"/>
            </a:pPr>
            <a:r>
              <a:rPr lang="en-US" baseline="0" dirty="0" smtClean="0"/>
              <a:t>Video shows a prestressed concrete beam failing in shear </a:t>
            </a:r>
            <a:r>
              <a:rPr lang="en-US" baseline="0" dirty="0" smtClean="0">
                <a:sym typeface="Wingdings" panose="05000000000000000000" pitchFamily="2" charset="2"/>
              </a:rPr>
              <a:t> brittle failure</a:t>
            </a:r>
          </a:p>
          <a:p>
            <a:pPr marL="171450" lvl="0" indent="-171450">
              <a:buFont typeface="Arial" panose="020B0604020202020204" pitchFamily="34" charset="0"/>
              <a:buChar char="•"/>
            </a:pPr>
            <a:r>
              <a:rPr lang="en-US" baseline="0" dirty="0" smtClean="0">
                <a:sym typeface="Wingdings" panose="05000000000000000000" pitchFamily="2" charset="2"/>
              </a:rPr>
              <a:t>Steel is good in compression, may buckle in tension, is relatively ductile, and expensive. </a:t>
            </a:r>
          </a:p>
          <a:p>
            <a:pPr marL="171450" lvl="0" indent="-171450">
              <a:buFont typeface="Arial" panose="020B0604020202020204" pitchFamily="34" charset="0"/>
              <a:buChar char="•"/>
            </a:pPr>
            <a:r>
              <a:rPr lang="en-US" baseline="0" dirty="0" smtClean="0">
                <a:sym typeface="Wingdings" panose="05000000000000000000" pitchFamily="2" charset="2"/>
              </a:rPr>
              <a:t>Wood is weaker than steel, but has similar characteristics otherwise. The behavior of wood is also heavily dependent on grain orientation.</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6</a:t>
            </a:fld>
            <a:endParaRPr lang="en-US" dirty="0"/>
          </a:p>
        </p:txBody>
      </p:sp>
    </p:spTree>
    <p:extLst>
      <p:ext uri="{BB962C8B-B14F-4D97-AF65-F5344CB8AC3E}">
        <p14:creationId xmlns:p14="http://schemas.microsoft.com/office/powerpoint/2010/main" val="174590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Bridge engineers must also consider the support conditions and locations</a:t>
            </a:r>
            <a:r>
              <a:rPr lang="en-US" baseline="0" dirty="0" smtClean="0"/>
              <a:t>  and the span lengths and characteristics. Different bridge types are more appropriate for different span lengths and foundations.</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7</a:t>
            </a:fld>
            <a:endParaRPr lang="en-US" dirty="0"/>
          </a:p>
        </p:txBody>
      </p:sp>
    </p:spTree>
    <p:extLst>
      <p:ext uri="{BB962C8B-B14F-4D97-AF65-F5344CB8AC3E}">
        <p14:creationId xmlns:p14="http://schemas.microsoft.com/office/powerpoint/2010/main" val="182014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Bridges will generally carry</a:t>
            </a:r>
            <a:r>
              <a:rPr lang="en-US" baseline="0" dirty="0" smtClean="0"/>
              <a:t> pedestrians, traffic (cars and trucks), or trains. Each type of load will affect a bridge differently. Additionally, trains generally require bridges to be stiffer.</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8</a:t>
            </a:fld>
            <a:endParaRPr lang="en-US" dirty="0"/>
          </a:p>
        </p:txBody>
      </p:sp>
    </p:spTree>
    <p:extLst>
      <p:ext uri="{BB962C8B-B14F-4D97-AF65-F5344CB8AC3E}">
        <p14:creationId xmlns:p14="http://schemas.microsoft.com/office/powerpoint/2010/main" val="356830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also many other factors</a:t>
            </a:r>
            <a:r>
              <a:rPr lang="en-US" baseline="0" dirty="0" smtClean="0"/>
              <a:t> that a bridge engineer must take into consideration. </a:t>
            </a:r>
          </a:p>
          <a:p>
            <a:pPr marL="171450" indent="-171450">
              <a:buFont typeface="Arial" panose="020B0604020202020204" pitchFamily="34" charset="0"/>
              <a:buChar char="•"/>
            </a:pPr>
            <a:r>
              <a:rPr lang="en-US" baseline="0" dirty="0" smtClean="0"/>
              <a:t>One of these that is becoming more a major factor is limited time windows. Many in-service bridges require fast replacement with minimal disruption to traffic. For these projects, Accelerate Bridge Construction (ABC) is a must. </a:t>
            </a:r>
          </a:p>
          <a:p>
            <a:pPr marL="171450" indent="-171450">
              <a:buFont typeface="Arial" panose="020B0604020202020204" pitchFamily="34" charset="0"/>
              <a:buChar char="•"/>
            </a:pPr>
            <a:r>
              <a:rPr lang="en-US" baseline="0" dirty="0" smtClean="0"/>
              <a:t>The next few slides will introduce you to Accelerated Bridge Construction.</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9</a:t>
            </a:fld>
            <a:endParaRPr lang="en-US" dirty="0"/>
          </a:p>
        </p:txBody>
      </p:sp>
    </p:spTree>
    <p:extLst>
      <p:ext uri="{BB962C8B-B14F-4D97-AF65-F5344CB8AC3E}">
        <p14:creationId xmlns:p14="http://schemas.microsoft.com/office/powerpoint/2010/main" val="125916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0"/>
            </a:lvl1pPr>
          </a:lstStyle>
          <a:p>
            <a:r>
              <a:rPr lang="en-US" smtClean="0"/>
              <a:t>Click to edit Master title style</a:t>
            </a:r>
            <a:endParaRPr lang="en-US" dirty="0"/>
          </a:p>
        </p:txBody>
      </p:sp>
      <p:sp>
        <p:nvSpPr>
          <p:cNvPr id="3" name="Subtitle 2"/>
          <p:cNvSpPr>
            <a:spLocks noGrp="1"/>
          </p:cNvSpPr>
          <p:nvPr>
            <p:ph type="subTitle" idx="1"/>
          </p:nvPr>
        </p:nvSpPr>
        <p:spPr>
          <a:xfrm>
            <a:off x="1143000" y="4085682"/>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4145C0-9BF1-48EB-A3E7-D7703D9C5139}"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2350061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F25B0A-D5E3-486B-B21E-C66E23A59D35}"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251469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7F17F-F63F-493D-B9FB-420DC6032A6C}"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181998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458031-C77B-430F-8D69-9A7FC82BD973}"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258957"/>
            <a:ext cx="1850984" cy="52284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53487" y="6186957"/>
            <a:ext cx="790513" cy="596985"/>
          </a:xfrm>
          <a:prstGeom prst="rect">
            <a:avLst/>
          </a:prstGeom>
        </p:spPr>
      </p:pic>
    </p:spTree>
    <p:extLst>
      <p:ext uri="{BB962C8B-B14F-4D97-AF65-F5344CB8AC3E}">
        <p14:creationId xmlns:p14="http://schemas.microsoft.com/office/powerpoint/2010/main" val="16600877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84775-39EE-4D9D-9797-A7CBF2EA7ABF}"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2599402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3E6ADE-E75B-4257-B7AE-716253D175EF}" type="datetime1">
              <a:rPr lang="en-US" smtClean="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109520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E20E34-87C8-48A4-917A-69CF9F8B8919}" type="datetime1">
              <a:rPr lang="en-US" smtClean="0"/>
              <a:t>8/1/2016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159155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005ED4-C249-4466-8049-57A6240473C9}" type="datetime1">
              <a:rPr lang="en-US" smtClean="0"/>
              <a:t>8/1/2016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85454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77F96-A43B-44F6-A007-6B31686F108E}" type="datetime1">
              <a:rPr lang="en-US" smtClean="0"/>
              <a:t>8/1/2016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350060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F87E9-92CE-4746-9AA2-B6C9CB49A557}" type="datetime1">
              <a:rPr lang="en-US" smtClean="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140719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61C7A-DE98-41DE-9551-0C1963B0BE91}" type="datetime1">
              <a:rPr lang="en-US" smtClean="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236603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50984" y="6356351"/>
            <a:ext cx="11779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A5229-360E-41D5-B2FD-A9D3A37EC0B5}" type="datetime1">
              <a:rPr lang="en-US" smtClean="0"/>
              <a:pPr/>
              <a:t>8/1/2016</a:t>
            </a:fld>
            <a:endParaRPr lang="en-US" dirty="0"/>
          </a:p>
        </p:txBody>
      </p:sp>
      <p:sp>
        <p:nvSpPr>
          <p:cNvPr id="5" name="Footer Placeholder 4"/>
          <p:cNvSpPr>
            <a:spLocks noGrp="1"/>
          </p:cNvSpPr>
          <p:nvPr>
            <p:ph type="ftr" sz="quarter" idx="3"/>
          </p:nvPr>
        </p:nvSpPr>
        <p:spPr>
          <a:xfrm>
            <a:off x="3617932"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93015" y="6356351"/>
            <a:ext cx="10604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3EB2C-5E17-4797-A93C-DE8311225583}"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6258957"/>
            <a:ext cx="1850984" cy="522843"/>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353487" y="6186957"/>
            <a:ext cx="790513" cy="596985"/>
          </a:xfrm>
          <a:prstGeom prst="rect">
            <a:avLst/>
          </a:prstGeom>
        </p:spPr>
      </p:pic>
    </p:spTree>
    <p:extLst>
      <p:ext uri="{BB962C8B-B14F-4D97-AF65-F5344CB8AC3E}">
        <p14:creationId xmlns:p14="http://schemas.microsoft.com/office/powerpoint/2010/main" val="933339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H3UQMclf2mc"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_dy1vJ9zAO8" TargetMode="Externa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iBbjL5Y-Bfo"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7.jpg"/><Relationship Id="rId5" Type="http://schemas.openxmlformats.org/officeDocument/2006/relationships/image" Target="../media/image56.jpe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ideo" Target="https://www.youtube.com/embed/NA-nhOMEn8s" TargetMode="External"/><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3.jpeg"/><Relationship Id="rId7"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md24z_gI6aI" TargetMode="External"/><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jpe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g"/><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xHx-OApeZ0w" TargetMode="External"/><Relationship Id="rId1" Type="http://schemas.openxmlformats.org/officeDocument/2006/relationships/video" Target="https://www.youtube.com/embed/QfSmQSvhi1w" TargetMode="Externa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hyperlink" Target="mailto:dgarber@fiu.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6.jpeg"/><Relationship Id="rId10" Type="http://schemas.openxmlformats.org/officeDocument/2006/relationships/image" Target="../media/image16.jpeg"/><Relationship Id="rId4" Type="http://schemas.openxmlformats.org/officeDocument/2006/relationships/image" Target="../media/image12.jpe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0.jp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notesSlide" Target="../notesSlides/notesSlide6.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etTum442-wI" TargetMode="Externa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gif"/></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Introduction to Bridge Engineering</a:t>
            </a:r>
            <a:endParaRPr lang="en-US" dirty="0"/>
          </a:p>
        </p:txBody>
      </p:sp>
      <p:sp>
        <p:nvSpPr>
          <p:cNvPr id="25" name="Slide Number Placeholder 24"/>
          <p:cNvSpPr>
            <a:spLocks noGrp="1"/>
          </p:cNvSpPr>
          <p:nvPr>
            <p:ph type="sldNum" sz="quarter" idx="12"/>
          </p:nvPr>
        </p:nvSpPr>
        <p:spPr/>
        <p:txBody>
          <a:bodyPr/>
          <a:lstStyle/>
          <a:p>
            <a:fld id="{6213EB2C-5E17-4797-A93C-DE8311225583}" type="slidenum">
              <a:rPr lang="en-US" smtClean="0"/>
              <a:t>1</a:t>
            </a:fld>
            <a:endParaRPr lang="en-US" dirty="0"/>
          </a:p>
        </p:txBody>
      </p:sp>
      <p:sp>
        <p:nvSpPr>
          <p:cNvPr id="8" name="TextBox 7"/>
          <p:cNvSpPr txBox="1"/>
          <p:nvPr/>
        </p:nvSpPr>
        <p:spPr>
          <a:xfrm>
            <a:off x="1995054" y="6317163"/>
            <a:ext cx="6122324" cy="369332"/>
          </a:xfrm>
          <a:prstGeom prst="rect">
            <a:avLst/>
          </a:prstGeom>
          <a:noFill/>
        </p:spPr>
        <p:txBody>
          <a:bodyPr wrap="square" rtlCol="0">
            <a:spAutoFit/>
          </a:bodyPr>
          <a:lstStyle/>
          <a:p>
            <a:r>
              <a:rPr lang="en-US" dirty="0" smtClean="0"/>
              <a:t>Presentation created by David Garber (</a:t>
            </a:r>
            <a:r>
              <a:rPr lang="en-US" dirty="0" smtClean="0"/>
              <a:t>Assistant Professor</a:t>
            </a:r>
            <a:r>
              <a:rPr lang="en-US" dirty="0" smtClean="0"/>
              <a:t>, FIU)</a:t>
            </a:r>
            <a:endParaRPr lang="en-US" dirty="0"/>
          </a:p>
        </p:txBody>
      </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B"/>
          <p:cNvSpPr/>
          <p:nvPr/>
        </p:nvSpPr>
        <p:spPr>
          <a:xfrm>
            <a:off x="0" y="6781800"/>
            <a:ext cx="351692"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407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Bridge Construction Method:  Cast-in-Place</a:t>
            </a:r>
            <a:endParaRPr lang="en-US" sz="3200" dirty="0"/>
          </a:p>
        </p:txBody>
      </p:sp>
      <p:sp>
        <p:nvSpPr>
          <p:cNvPr id="4" name="Slide Number Placeholder 3"/>
          <p:cNvSpPr>
            <a:spLocks noGrp="1"/>
          </p:cNvSpPr>
          <p:nvPr>
            <p:ph type="sldNum" sz="quarter" idx="12"/>
          </p:nvPr>
        </p:nvSpPr>
        <p:spPr/>
        <p:txBody>
          <a:bodyPr/>
          <a:lstStyle/>
          <a:p>
            <a:fld id="{6213EB2C-5E17-4797-A93C-DE8311225583}" type="slidenum">
              <a:rPr lang="en-US" smtClean="0"/>
              <a:t>10</a:t>
            </a:fld>
            <a:endParaRPr lang="en-US"/>
          </a:p>
        </p:txBody>
      </p:sp>
      <p:pic>
        <p:nvPicPr>
          <p:cNvPr id="5" name="Picture 4"/>
          <p:cNvPicPr>
            <a:picLocks noChangeAspect="1"/>
          </p:cNvPicPr>
          <p:nvPr/>
        </p:nvPicPr>
        <p:blipFill rotWithShape="1">
          <a:blip r:embed="rId4" cstate="print">
            <a:clrChange>
              <a:clrFrom>
                <a:srgbClr val="CCCDC8"/>
              </a:clrFrom>
              <a:clrTo>
                <a:srgbClr val="CCCDC8">
                  <a:alpha val="0"/>
                </a:srgbClr>
              </a:clrTo>
            </a:clrChange>
            <a:extLst>
              <a:ext uri="{28A0092B-C50C-407E-A947-70E740481C1C}">
                <a14:useLocalDpi xmlns:a14="http://schemas.microsoft.com/office/drawing/2010/main"/>
              </a:ext>
            </a:extLst>
          </a:blip>
          <a:srcRect/>
          <a:stretch/>
        </p:blipFill>
        <p:spPr>
          <a:xfrm>
            <a:off x="825203" y="1904418"/>
            <a:ext cx="2811566" cy="2215816"/>
          </a:xfrm>
          <a:prstGeom prst="rect">
            <a:avLst/>
          </a:prstGeom>
        </p:spPr>
      </p:pic>
      <p:sp>
        <p:nvSpPr>
          <p:cNvPr id="6" name="TextBox 5"/>
          <p:cNvSpPr txBox="1"/>
          <p:nvPr/>
        </p:nvSpPr>
        <p:spPr>
          <a:xfrm>
            <a:off x="538386" y="1427148"/>
            <a:ext cx="3580688" cy="369332"/>
          </a:xfrm>
          <a:prstGeom prst="rect">
            <a:avLst/>
          </a:prstGeom>
          <a:noFill/>
        </p:spPr>
        <p:txBody>
          <a:bodyPr wrap="square" rtlCol="0">
            <a:spAutoFit/>
          </a:bodyPr>
          <a:lstStyle/>
          <a:p>
            <a:r>
              <a:rPr lang="en-US" b="1" u="sng" dirty="0" smtClean="0"/>
              <a:t>Cast-In-Place Concrete Construction</a:t>
            </a:r>
            <a:endParaRPr lang="en-US" b="1" u="sng" dirty="0"/>
          </a:p>
        </p:txBody>
      </p:sp>
      <p:pic>
        <p:nvPicPr>
          <p:cNvPr id="7" name="H3UQMclf2mc"/>
          <p:cNvPicPr>
            <a:picLocks noRot="1" noChangeAspect="1"/>
          </p:cNvPicPr>
          <p:nvPr>
            <a:videoFile r:link="rId1"/>
          </p:nvPr>
        </p:nvPicPr>
        <p:blipFill>
          <a:blip r:embed="rId5"/>
          <a:stretch>
            <a:fillRect/>
          </a:stretch>
        </p:blipFill>
        <p:spPr>
          <a:xfrm>
            <a:off x="3957594" y="3367043"/>
            <a:ext cx="4557756" cy="2563738"/>
          </a:xfrm>
          <a:prstGeom prst="rect">
            <a:avLst/>
          </a:prstGeom>
        </p:spPr>
      </p:pic>
      <p:sp>
        <p:nvSpPr>
          <p:cNvPr id="9"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B"/>
          <p:cNvSpPr/>
          <p:nvPr/>
        </p:nvSpPr>
        <p:spPr>
          <a:xfrm>
            <a:off x="0" y="6781800"/>
            <a:ext cx="3516923"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161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Bridge Construction Method:  </a:t>
            </a:r>
            <a:r>
              <a:rPr lang="en-US" sz="3200" dirty="0" smtClean="0"/>
              <a:t>Prefabrication</a:t>
            </a:r>
            <a:endParaRPr lang="en-US" sz="3200" dirty="0"/>
          </a:p>
        </p:txBody>
      </p:sp>
      <p:sp>
        <p:nvSpPr>
          <p:cNvPr id="4" name="Slide Number Placeholder 3"/>
          <p:cNvSpPr>
            <a:spLocks noGrp="1"/>
          </p:cNvSpPr>
          <p:nvPr>
            <p:ph type="sldNum" sz="quarter" idx="12"/>
          </p:nvPr>
        </p:nvSpPr>
        <p:spPr/>
        <p:txBody>
          <a:bodyPr/>
          <a:lstStyle/>
          <a:p>
            <a:fld id="{6213EB2C-5E17-4797-A93C-DE8311225583}" type="slidenum">
              <a:rPr lang="en-US" smtClean="0"/>
              <a:t>11</a:t>
            </a:fld>
            <a:endParaRPr lang="en-US"/>
          </a:p>
        </p:txBody>
      </p:sp>
      <p:sp>
        <p:nvSpPr>
          <p:cNvPr id="7" name="TextBox 6"/>
          <p:cNvSpPr txBox="1"/>
          <p:nvPr/>
        </p:nvSpPr>
        <p:spPr>
          <a:xfrm>
            <a:off x="551737" y="1427148"/>
            <a:ext cx="3580688" cy="369332"/>
          </a:xfrm>
          <a:prstGeom prst="rect">
            <a:avLst/>
          </a:prstGeom>
          <a:noFill/>
        </p:spPr>
        <p:txBody>
          <a:bodyPr wrap="square" rtlCol="0">
            <a:spAutoFit/>
          </a:bodyPr>
          <a:lstStyle/>
          <a:p>
            <a:r>
              <a:rPr lang="en-US" b="1" u="sng" dirty="0" smtClean="0"/>
              <a:t>Prefabrication</a:t>
            </a:r>
            <a:endParaRPr lang="en-US" b="1" u="sng" dirty="0"/>
          </a:p>
        </p:txBody>
      </p:sp>
      <p:pic>
        <p:nvPicPr>
          <p:cNvPr id="9" name="_dy1vJ9zAO8"/>
          <p:cNvPicPr>
            <a:picLocks noRot="1" noChangeAspect="1"/>
          </p:cNvPicPr>
          <p:nvPr>
            <a:videoFile r:link="rId1"/>
          </p:nvPr>
        </p:nvPicPr>
        <p:blipFill>
          <a:blip r:embed="rId4"/>
          <a:stretch>
            <a:fillRect/>
          </a:stretch>
        </p:blipFill>
        <p:spPr>
          <a:xfrm>
            <a:off x="1277984" y="2119769"/>
            <a:ext cx="6480542" cy="3645305"/>
          </a:xfrm>
          <a:prstGeom prst="rect">
            <a:avLst/>
          </a:prstGeom>
        </p:spPr>
      </p:pic>
      <p:sp>
        <p:nvSpPr>
          <p:cNvPr id="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3868615"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473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Bridge Construction Method:  Prefabrication</a:t>
            </a:r>
          </a:p>
        </p:txBody>
      </p:sp>
      <p:sp>
        <p:nvSpPr>
          <p:cNvPr id="3" name="Slide Number Placeholder 2"/>
          <p:cNvSpPr>
            <a:spLocks noGrp="1"/>
          </p:cNvSpPr>
          <p:nvPr>
            <p:ph type="sldNum" sz="quarter" idx="12"/>
          </p:nvPr>
        </p:nvSpPr>
        <p:spPr/>
        <p:txBody>
          <a:bodyPr/>
          <a:lstStyle/>
          <a:p>
            <a:fld id="{6213EB2C-5E17-4797-A93C-DE8311225583}" type="slidenum">
              <a:rPr lang="en-US" smtClean="0"/>
              <a:t>12</a:t>
            </a:fld>
            <a:endParaRPr lang="en-US"/>
          </a:p>
        </p:txBody>
      </p:sp>
      <p:sp>
        <p:nvSpPr>
          <p:cNvPr id="4" name="TextBox 3"/>
          <p:cNvSpPr txBox="1"/>
          <p:nvPr/>
        </p:nvSpPr>
        <p:spPr>
          <a:xfrm>
            <a:off x="551737" y="1427148"/>
            <a:ext cx="3580688" cy="369332"/>
          </a:xfrm>
          <a:prstGeom prst="rect">
            <a:avLst/>
          </a:prstGeom>
          <a:noFill/>
        </p:spPr>
        <p:txBody>
          <a:bodyPr wrap="square" rtlCol="0">
            <a:spAutoFit/>
          </a:bodyPr>
          <a:lstStyle/>
          <a:p>
            <a:r>
              <a:rPr lang="en-US" b="1" u="sng" dirty="0" smtClean="0"/>
              <a:t>Prefabrication</a:t>
            </a:r>
            <a:endParaRPr lang="en-US" b="1" u="sng" dirty="0"/>
          </a:p>
        </p:txBody>
      </p:sp>
      <p:pic>
        <p:nvPicPr>
          <p:cNvPr id="5" name="Picture 4"/>
          <p:cNvPicPr>
            <a:picLocks noChangeAspect="1"/>
          </p:cNvPicPr>
          <p:nvPr/>
        </p:nvPicPr>
        <p:blipFill rotWithShape="1">
          <a:blip r:embed="rId4" cstate="print">
            <a:clrChange>
              <a:clrFrom>
                <a:srgbClr val="CCCDC8"/>
              </a:clrFrom>
              <a:clrTo>
                <a:srgbClr val="CCCDC8">
                  <a:alpha val="0"/>
                </a:srgbClr>
              </a:clrTo>
            </a:clrChange>
            <a:extLst>
              <a:ext uri="{28A0092B-C50C-407E-A947-70E740481C1C}">
                <a14:useLocalDpi xmlns:a14="http://schemas.microsoft.com/office/drawing/2010/main"/>
              </a:ext>
            </a:extLst>
          </a:blip>
          <a:srcRect/>
          <a:stretch/>
        </p:blipFill>
        <p:spPr>
          <a:xfrm>
            <a:off x="350377" y="1965975"/>
            <a:ext cx="3426864" cy="2260336"/>
          </a:xfrm>
          <a:prstGeom prst="rect">
            <a:avLst/>
          </a:prstGeom>
        </p:spPr>
      </p:pic>
      <p:pic>
        <p:nvPicPr>
          <p:cNvPr id="6" name="iBbjL5Y-Bfo"/>
          <p:cNvPicPr>
            <a:picLocks noRot="1" noChangeAspect="1"/>
          </p:cNvPicPr>
          <p:nvPr>
            <a:videoFile r:link="rId1"/>
          </p:nvPr>
        </p:nvPicPr>
        <p:blipFill>
          <a:blip r:embed="rId5"/>
          <a:stretch>
            <a:fillRect/>
          </a:stretch>
        </p:blipFill>
        <p:spPr>
          <a:xfrm>
            <a:off x="3418318" y="3066400"/>
            <a:ext cx="5097032" cy="2867081"/>
          </a:xfrm>
          <a:prstGeom prst="rect">
            <a:avLst/>
          </a:prstGeom>
        </p:spPr>
      </p:pic>
      <p:sp>
        <p:nvSpPr>
          <p:cNvPr id="9"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B"/>
          <p:cNvSpPr/>
          <p:nvPr/>
        </p:nvSpPr>
        <p:spPr>
          <a:xfrm>
            <a:off x="0" y="6781800"/>
            <a:ext cx="4220308"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108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Bridge </a:t>
            </a:r>
            <a:r>
              <a:rPr lang="en-US" dirty="0"/>
              <a:t>Construction</a:t>
            </a:r>
          </a:p>
        </p:txBody>
      </p:sp>
      <p:sp>
        <p:nvSpPr>
          <p:cNvPr id="3" name="Content Placeholder 2"/>
          <p:cNvSpPr>
            <a:spLocks noGrp="1"/>
          </p:cNvSpPr>
          <p:nvPr>
            <p:ph idx="1"/>
          </p:nvPr>
        </p:nvSpPr>
        <p:spPr/>
        <p:txBody>
          <a:bodyPr/>
          <a:lstStyle/>
          <a:p>
            <a:r>
              <a:rPr lang="en-US" dirty="0"/>
              <a:t>Major components to bridge construction</a:t>
            </a:r>
          </a:p>
          <a:p>
            <a:pPr lvl="1"/>
            <a:r>
              <a:rPr lang="en-US" dirty="0"/>
              <a:t>Substructure</a:t>
            </a:r>
          </a:p>
          <a:p>
            <a:pPr lvl="2"/>
            <a:r>
              <a:rPr lang="en-US" dirty="0"/>
              <a:t>Retaining walls</a:t>
            </a:r>
          </a:p>
          <a:p>
            <a:pPr lvl="2"/>
            <a:r>
              <a:rPr lang="en-US" dirty="0"/>
              <a:t>Foundations</a:t>
            </a:r>
          </a:p>
          <a:p>
            <a:pPr lvl="2"/>
            <a:r>
              <a:rPr lang="en-US" dirty="0"/>
              <a:t>Columns systems</a:t>
            </a:r>
          </a:p>
          <a:p>
            <a:pPr lvl="1"/>
            <a:r>
              <a:rPr lang="en-US" dirty="0"/>
              <a:t>Superstructure</a:t>
            </a:r>
          </a:p>
          <a:p>
            <a:pPr lvl="2"/>
            <a:r>
              <a:rPr lang="en-US" dirty="0"/>
              <a:t>Beams</a:t>
            </a:r>
          </a:p>
          <a:p>
            <a:pPr lvl="2"/>
            <a:r>
              <a:rPr lang="en-US" dirty="0"/>
              <a:t>Deck</a:t>
            </a:r>
          </a:p>
          <a:p>
            <a:pPr lvl="2"/>
            <a:r>
              <a:rPr lang="en-US" dirty="0" smtClean="0"/>
              <a:t>Parapets</a:t>
            </a:r>
            <a:endParaRPr lang="en-US" dirty="0"/>
          </a:p>
          <a:p>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13</a:t>
            </a:fld>
            <a:endParaRPr lang="en-US"/>
          </a:p>
        </p:txBody>
      </p:sp>
      <p:pic>
        <p:nvPicPr>
          <p:cNvPr id="5" name="Picture 4"/>
          <p:cNvPicPr>
            <a:picLocks noChangeAspect="1"/>
          </p:cNvPicPr>
          <p:nvPr/>
        </p:nvPicPr>
        <p:blipFill rotWithShape="1">
          <a:blip r:embed="rId3" cstate="print">
            <a:clrChange>
              <a:clrFrom>
                <a:srgbClr val="CCCDC8"/>
              </a:clrFrom>
              <a:clrTo>
                <a:srgbClr val="CCCDC8">
                  <a:alpha val="0"/>
                </a:srgbClr>
              </a:clrTo>
            </a:clrChange>
            <a:extLst>
              <a:ext uri="{28A0092B-C50C-407E-A947-70E740481C1C}">
                <a14:useLocalDpi xmlns:a14="http://schemas.microsoft.com/office/drawing/2010/main"/>
              </a:ext>
            </a:extLst>
          </a:blip>
          <a:srcRect/>
          <a:stretch/>
        </p:blipFill>
        <p:spPr>
          <a:xfrm>
            <a:off x="3273039" y="2435993"/>
            <a:ext cx="5943600" cy="3920358"/>
          </a:xfrm>
          <a:prstGeom prst="rect">
            <a:avLst/>
          </a:prstGeom>
        </p:spPr>
      </p:pic>
      <p:sp>
        <p:nvSpPr>
          <p:cNvPr id="8"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B"/>
          <p:cNvSpPr/>
          <p:nvPr/>
        </p:nvSpPr>
        <p:spPr>
          <a:xfrm>
            <a:off x="0" y="6781800"/>
            <a:ext cx="4572000"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585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 and Bent Caps</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14</a:t>
            </a:fld>
            <a:endParaRPr lang="en-US"/>
          </a:p>
        </p:txBody>
      </p:sp>
      <p:sp>
        <p:nvSpPr>
          <p:cNvPr id="4" name="TextBox 3"/>
          <p:cNvSpPr txBox="1"/>
          <p:nvPr/>
        </p:nvSpPr>
        <p:spPr>
          <a:xfrm>
            <a:off x="1761885" y="1389356"/>
            <a:ext cx="1993338" cy="461665"/>
          </a:xfrm>
          <a:prstGeom prst="rect">
            <a:avLst/>
          </a:prstGeom>
          <a:noFill/>
        </p:spPr>
        <p:txBody>
          <a:bodyPr wrap="square" rtlCol="0">
            <a:spAutoFit/>
          </a:bodyPr>
          <a:lstStyle/>
          <a:p>
            <a:pPr algn="ctr"/>
            <a:r>
              <a:rPr lang="en-US" sz="2400" b="1" dirty="0" smtClean="0"/>
              <a:t>Accelerated</a:t>
            </a:r>
            <a:endParaRPr lang="en-US" sz="2400" b="1" dirty="0"/>
          </a:p>
        </p:txBody>
      </p:sp>
      <p:sp>
        <p:nvSpPr>
          <p:cNvPr id="5" name="TextBox 4"/>
          <p:cNvSpPr txBox="1"/>
          <p:nvPr/>
        </p:nvSpPr>
        <p:spPr>
          <a:xfrm>
            <a:off x="5850725" y="1389355"/>
            <a:ext cx="2918446" cy="461665"/>
          </a:xfrm>
          <a:prstGeom prst="rect">
            <a:avLst/>
          </a:prstGeom>
          <a:noFill/>
        </p:spPr>
        <p:txBody>
          <a:bodyPr wrap="square" rtlCol="0">
            <a:spAutoFit/>
          </a:bodyPr>
          <a:lstStyle/>
          <a:p>
            <a:pPr algn="ctr"/>
            <a:r>
              <a:rPr lang="en-US" sz="2400" b="1" dirty="0" smtClean="0"/>
              <a:t>Conventional</a:t>
            </a:r>
            <a:endParaRPr lang="en-US" sz="2400" b="1" dirty="0"/>
          </a:p>
        </p:txBody>
      </p:sp>
      <p:pic>
        <p:nvPicPr>
          <p:cNvPr id="1026" name="Picture 2" descr="https://encrypted-tbn1.gstatic.com/images?q=tbn:ANd9GcSLNX_BYBIaj8MVBERKeYphiy6Rl4JuAS8Zu6RmjetBDVnAljgNY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7319" y="4402126"/>
            <a:ext cx="1708240" cy="213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ytimg.com/vi/K9rmUQFIds0/hqdefault.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265112" y="4402126"/>
            <a:ext cx="1504059" cy="16559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4.bp.blogspot.com/-_X3nF-TWC1s/T6L-hlBGAOI/AAAAAAAAAVs/UqrlhUCEX8U/s1600/Bent7_columnpour_NE.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84590" y="1851020"/>
            <a:ext cx="1868896" cy="2491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cstate="print">
            <a:clrChange>
              <a:clrFrom>
                <a:srgbClr val="CCCDC8"/>
              </a:clrFrom>
              <a:clrTo>
                <a:srgbClr val="CCCDC8">
                  <a:alpha val="0"/>
                </a:srgbClr>
              </a:clrTo>
            </a:clrChange>
            <a:extLst>
              <a:ext uri="{28A0092B-C50C-407E-A947-70E740481C1C}">
                <a14:useLocalDpi xmlns:a14="http://schemas.microsoft.com/office/drawing/2010/main"/>
              </a:ext>
            </a:extLst>
          </a:blip>
          <a:srcRect/>
          <a:stretch/>
        </p:blipFill>
        <p:spPr>
          <a:xfrm>
            <a:off x="529839" y="1957292"/>
            <a:ext cx="1734797" cy="1930737"/>
          </a:xfrm>
          <a:prstGeom prst="rect">
            <a:avLst/>
          </a:prstGeom>
        </p:spPr>
      </p:pic>
      <p:pic>
        <p:nvPicPr>
          <p:cNvPr id="1032" name="Picture 8" descr="http://www.fhwa.dot.gov/HFL/pubs/hif13037/images/image056.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55446" y="2289203"/>
            <a:ext cx="2695022" cy="16620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fhwa.dot.gov/hfl/partnerships/bergerabam/images/clip_image026.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15005" y="4128654"/>
            <a:ext cx="2302557" cy="17295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0.gstatic.com/images?q=tbn:ANd9GcTu0harcvxUhbI1pKQ2B3xzWRDfZLnbfIcaaHRTgkhKt4uL-A0-dQ"/>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783493" y="4010327"/>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9"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B"/>
          <p:cNvSpPr/>
          <p:nvPr/>
        </p:nvSpPr>
        <p:spPr>
          <a:xfrm>
            <a:off x="0" y="6781800"/>
            <a:ext cx="4923692"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0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par>
                                <p:cTn id="27" presetID="10"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fade">
                                      <p:cBhvr>
                                        <p:cTn id="29" dur="500"/>
                                        <p:tgtEl>
                                          <p:spTgt spid="1034"/>
                                        </p:tgtEl>
                                      </p:cBhvr>
                                    </p:animEffect>
                                  </p:childTnLst>
                                </p:cTn>
                              </p:par>
                              <p:par>
                                <p:cTn id="30" presetID="10" presetClass="entr" presetSubtype="0" fill="hold" nodeType="withEffect">
                                  <p:stCondLst>
                                    <p:cond delay="0"/>
                                  </p:stCondLst>
                                  <p:childTnLst>
                                    <p:set>
                                      <p:cBhvr>
                                        <p:cTn id="31" dur="1" fill="hold">
                                          <p:stCondLst>
                                            <p:cond delay="0"/>
                                          </p:stCondLst>
                                        </p:cTn>
                                        <p:tgtEl>
                                          <p:spTgt spid="1036"/>
                                        </p:tgtEl>
                                        <p:attrNameLst>
                                          <p:attrName>style.visibility</p:attrName>
                                        </p:attrNameLst>
                                      </p:cBhvr>
                                      <p:to>
                                        <p:strVal val="visible"/>
                                      </p:to>
                                    </p:set>
                                    <p:animEffect transition="in" filter="fade">
                                      <p:cBhvr>
                                        <p:cTn id="3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Girders and Superstructure</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15</a:t>
            </a:fld>
            <a:endParaRPr lang="en-US"/>
          </a:p>
        </p:txBody>
      </p:sp>
      <p:sp>
        <p:nvSpPr>
          <p:cNvPr id="4" name="TextBox 3"/>
          <p:cNvSpPr txBox="1"/>
          <p:nvPr/>
        </p:nvSpPr>
        <p:spPr>
          <a:xfrm>
            <a:off x="1761885" y="1389356"/>
            <a:ext cx="1993338" cy="461665"/>
          </a:xfrm>
          <a:prstGeom prst="rect">
            <a:avLst/>
          </a:prstGeom>
          <a:noFill/>
        </p:spPr>
        <p:txBody>
          <a:bodyPr wrap="square" rtlCol="0">
            <a:spAutoFit/>
          </a:bodyPr>
          <a:lstStyle/>
          <a:p>
            <a:pPr algn="ctr"/>
            <a:r>
              <a:rPr lang="en-US" sz="2400" b="1" dirty="0" smtClean="0"/>
              <a:t>Accelerated</a:t>
            </a:r>
            <a:endParaRPr lang="en-US" sz="2400" b="1" dirty="0"/>
          </a:p>
        </p:txBody>
      </p:sp>
      <p:sp>
        <p:nvSpPr>
          <p:cNvPr id="5" name="TextBox 4"/>
          <p:cNvSpPr txBox="1"/>
          <p:nvPr/>
        </p:nvSpPr>
        <p:spPr>
          <a:xfrm>
            <a:off x="5850725" y="1389355"/>
            <a:ext cx="2918446" cy="461665"/>
          </a:xfrm>
          <a:prstGeom prst="rect">
            <a:avLst/>
          </a:prstGeom>
          <a:noFill/>
        </p:spPr>
        <p:txBody>
          <a:bodyPr wrap="square" rtlCol="0">
            <a:spAutoFit/>
          </a:bodyPr>
          <a:lstStyle/>
          <a:p>
            <a:pPr algn="ctr"/>
            <a:r>
              <a:rPr lang="en-US" sz="2400" b="1" dirty="0" smtClean="0"/>
              <a:t>Conventional</a:t>
            </a:r>
            <a:endParaRPr lang="en-US" sz="2400" b="1" dirty="0"/>
          </a:p>
        </p:txBody>
      </p:sp>
      <p:pic>
        <p:nvPicPr>
          <p:cNvPr id="2054" name="Picture 6" descr="https://www.carpenters.org/Libraries/STOCK_878/bridge2b.sflb.ashx"/>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61458" y="1982282"/>
            <a:ext cx="3607714" cy="15984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uildipedia.com/images/masterformat/Channels/Operations/Smart_Bridges/Credit_Tim_Davis/St._Anthony_Falls_Bridge_08.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1737" y="1982282"/>
            <a:ext cx="2610206" cy="17333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2.gstatic.com/images?q=tbn:ANd9GcR9xxmTd_ulkgPoObbMOq5eNdA0ZUMIHlMXnDj_Rf_QpWgi5wU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9796" y="363377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enr.construction.com/images2/2013/06/enr06032013nws_Arch_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5753" y="3765036"/>
            <a:ext cx="2305614" cy="176763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www.pcine.org/newsletters/pci_northeast/vol5_issue12/project2.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458044" y="4356224"/>
            <a:ext cx="3028356" cy="1601382"/>
          </a:xfrm>
          <a:prstGeom prst="rect">
            <a:avLst/>
          </a:prstGeom>
          <a:noFill/>
          <a:extLst>
            <a:ext uri="{909E8E84-426E-40DD-AFC4-6F175D3DCCD1}">
              <a14:hiddenFill xmlns:a14="http://schemas.microsoft.com/office/drawing/2010/main">
                <a:solidFill>
                  <a:srgbClr val="FFFFFF"/>
                </a:solidFill>
              </a14:hiddenFill>
            </a:ext>
          </a:extLst>
        </p:spPr>
      </p:pic>
      <p:sp>
        <p:nvSpPr>
          <p:cNvPr id="8"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B"/>
          <p:cNvSpPr/>
          <p:nvPr/>
        </p:nvSpPr>
        <p:spPr>
          <a:xfrm>
            <a:off x="0" y="6781800"/>
            <a:ext cx="5275385"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5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nodeType="with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fade">
                                      <p:cBhvr>
                                        <p:cTn id="13" dur="500"/>
                                        <p:tgtEl>
                                          <p:spTgt spid="205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fade">
                                      <p:cBhvr>
                                        <p:cTn id="20" dur="500"/>
                                        <p:tgtEl>
                                          <p:spTgt spid="2056"/>
                                        </p:tgtEl>
                                      </p:cBhvr>
                                    </p:animEffect>
                                  </p:childTnLst>
                                </p:cTn>
                              </p:par>
                              <p:par>
                                <p:cTn id="21" presetID="10" presetClass="entr" presetSubtype="0" fill="hold" nodeType="withEffect">
                                  <p:stCondLst>
                                    <p:cond delay="0"/>
                                  </p:stCondLst>
                                  <p:childTnLst>
                                    <p:set>
                                      <p:cBhvr>
                                        <p:cTn id="22" dur="1" fill="hold">
                                          <p:stCondLst>
                                            <p:cond delay="0"/>
                                          </p:stCondLst>
                                        </p:cTn>
                                        <p:tgtEl>
                                          <p:spTgt spid="2062"/>
                                        </p:tgtEl>
                                        <p:attrNameLst>
                                          <p:attrName>style.visibility</p:attrName>
                                        </p:attrNameLst>
                                      </p:cBhvr>
                                      <p:to>
                                        <p:strVal val="visible"/>
                                      </p:to>
                                    </p:set>
                                    <p:animEffect transition="in" filter="fade">
                                      <p:cBhvr>
                                        <p:cTn id="23" dur="500"/>
                                        <p:tgtEl>
                                          <p:spTgt spid="2062"/>
                                        </p:tgtEl>
                                      </p:cBhvr>
                                    </p:animEffect>
                                  </p:childTnLst>
                                </p:cTn>
                              </p:par>
                              <p:par>
                                <p:cTn id="24" presetID="10" presetClass="entr" presetSubtype="0" fill="hold" nodeType="withEffect">
                                  <p:stCondLst>
                                    <p:cond delay="0"/>
                                  </p:stCondLst>
                                  <p:childTnLst>
                                    <p:set>
                                      <p:cBhvr>
                                        <p:cTn id="25" dur="1" fill="hold">
                                          <p:stCondLst>
                                            <p:cond delay="0"/>
                                          </p:stCondLst>
                                        </p:cTn>
                                        <p:tgtEl>
                                          <p:spTgt spid="2066"/>
                                        </p:tgtEl>
                                        <p:attrNameLst>
                                          <p:attrName>style.visibility</p:attrName>
                                        </p:attrNameLst>
                                      </p:cBhvr>
                                      <p:to>
                                        <p:strVal val="visible"/>
                                      </p:to>
                                    </p:set>
                                    <p:animEffect transition="in" filter="fade">
                                      <p:cBhvr>
                                        <p:cTn id="26"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Depth Deck Panels</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16</a:t>
            </a:fld>
            <a:endParaRPr lang="en-US"/>
          </a:p>
        </p:txBody>
      </p:sp>
      <p:sp>
        <p:nvSpPr>
          <p:cNvPr id="5" name="TextBox 4"/>
          <p:cNvSpPr txBox="1"/>
          <p:nvPr/>
        </p:nvSpPr>
        <p:spPr>
          <a:xfrm>
            <a:off x="218968" y="5739012"/>
            <a:ext cx="4272897" cy="307777"/>
          </a:xfrm>
          <a:prstGeom prst="rect">
            <a:avLst/>
          </a:prstGeom>
          <a:noFill/>
        </p:spPr>
        <p:txBody>
          <a:bodyPr wrap="square" rtlCol="0">
            <a:spAutoFit/>
          </a:bodyPr>
          <a:lstStyle/>
          <a:p>
            <a:r>
              <a:rPr lang="en-US" sz="1400" dirty="0" smtClean="0"/>
              <a:t>(Iowa – 24</a:t>
            </a:r>
            <a:r>
              <a:rPr lang="en-US" sz="1400" baseline="30000" dirty="0" smtClean="0"/>
              <a:t>th</a:t>
            </a:r>
            <a:r>
              <a:rPr lang="en-US" sz="1400" dirty="0" smtClean="0"/>
              <a:t> Street Bridge over I-29/I-80)</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03762" y="2050820"/>
            <a:ext cx="2252896" cy="16896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8968" y="2050820"/>
            <a:ext cx="2539586" cy="168967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75243" y="3849541"/>
            <a:ext cx="2539586" cy="16896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85197" y="2050820"/>
            <a:ext cx="2252896" cy="168967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85197" y="3852086"/>
            <a:ext cx="2249503" cy="1687128"/>
          </a:xfrm>
          <a:prstGeom prst="rect">
            <a:avLst/>
          </a:prstGeom>
        </p:spPr>
      </p:pic>
      <p:sp>
        <p:nvSpPr>
          <p:cNvPr id="11" name="TextBox 10"/>
          <p:cNvSpPr txBox="1"/>
          <p:nvPr/>
        </p:nvSpPr>
        <p:spPr>
          <a:xfrm>
            <a:off x="1761885" y="1389356"/>
            <a:ext cx="1993338" cy="461665"/>
          </a:xfrm>
          <a:prstGeom prst="rect">
            <a:avLst/>
          </a:prstGeom>
          <a:noFill/>
        </p:spPr>
        <p:txBody>
          <a:bodyPr wrap="square" rtlCol="0">
            <a:spAutoFit/>
          </a:bodyPr>
          <a:lstStyle/>
          <a:p>
            <a:pPr algn="ctr"/>
            <a:r>
              <a:rPr lang="en-US" sz="2400" b="1" dirty="0" smtClean="0"/>
              <a:t>Accelerated</a:t>
            </a:r>
            <a:endParaRPr lang="en-US" sz="2400" b="1" dirty="0"/>
          </a:p>
        </p:txBody>
      </p:sp>
      <p:sp>
        <p:nvSpPr>
          <p:cNvPr id="12" name="TextBox 11"/>
          <p:cNvSpPr txBox="1"/>
          <p:nvPr/>
        </p:nvSpPr>
        <p:spPr>
          <a:xfrm>
            <a:off x="5850725" y="1389355"/>
            <a:ext cx="2918446" cy="461665"/>
          </a:xfrm>
          <a:prstGeom prst="rect">
            <a:avLst/>
          </a:prstGeom>
          <a:noFill/>
        </p:spPr>
        <p:txBody>
          <a:bodyPr wrap="square" rtlCol="0">
            <a:spAutoFit/>
          </a:bodyPr>
          <a:lstStyle/>
          <a:p>
            <a:pPr algn="ctr"/>
            <a:r>
              <a:rPr lang="en-US" sz="2400" b="1" dirty="0" smtClean="0"/>
              <a:t>Conventional</a:t>
            </a:r>
            <a:endParaRPr lang="en-US" sz="2400" b="1" dirty="0"/>
          </a:p>
        </p:txBody>
      </p:sp>
      <p:sp>
        <p:nvSpPr>
          <p:cNvPr id="14"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B"/>
          <p:cNvSpPr/>
          <p:nvPr/>
        </p:nvSpPr>
        <p:spPr>
          <a:xfrm>
            <a:off x="0" y="6781800"/>
            <a:ext cx="5627077"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0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Slide</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17</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80737" y="1545594"/>
            <a:ext cx="2632050" cy="17778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1872" y="1545594"/>
            <a:ext cx="2632050" cy="177786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49602" y="1545594"/>
            <a:ext cx="2623559" cy="1772129"/>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40310" y="3440011"/>
            <a:ext cx="5133060" cy="2492010"/>
          </a:xfrm>
          <a:prstGeom prst="rect">
            <a:avLst/>
          </a:prstGeom>
        </p:spPr>
      </p:pic>
      <p:sp>
        <p:nvSpPr>
          <p:cNvPr id="8" name="TextBox 7"/>
          <p:cNvSpPr txBox="1"/>
          <p:nvPr/>
        </p:nvSpPr>
        <p:spPr>
          <a:xfrm>
            <a:off x="1911035" y="6048574"/>
            <a:ext cx="4272897" cy="307777"/>
          </a:xfrm>
          <a:prstGeom prst="rect">
            <a:avLst/>
          </a:prstGeom>
          <a:noFill/>
        </p:spPr>
        <p:txBody>
          <a:bodyPr wrap="square" rtlCol="0">
            <a:spAutoFit/>
          </a:bodyPr>
          <a:lstStyle/>
          <a:p>
            <a:r>
              <a:rPr lang="en-US" sz="1400" dirty="0" smtClean="0"/>
              <a:t>(Oregon – Depot Street Bridge)</a:t>
            </a:r>
            <a:endParaRPr lang="en-US" sz="1400" dirty="0"/>
          </a:p>
        </p:txBody>
      </p:sp>
      <p:sp>
        <p:nvSpPr>
          <p:cNvPr id="11"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B"/>
          <p:cNvSpPr/>
          <p:nvPr/>
        </p:nvSpPr>
        <p:spPr>
          <a:xfrm>
            <a:off x="0" y="6781800"/>
            <a:ext cx="5978769"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6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Slide</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18</a:t>
            </a:fld>
            <a:endParaRPr lang="en-US"/>
          </a:p>
        </p:txBody>
      </p:sp>
      <p:sp>
        <p:nvSpPr>
          <p:cNvPr id="4" name="TextBox 3"/>
          <p:cNvSpPr txBox="1"/>
          <p:nvPr/>
        </p:nvSpPr>
        <p:spPr>
          <a:xfrm>
            <a:off x="1911035" y="6048574"/>
            <a:ext cx="4272897" cy="307777"/>
          </a:xfrm>
          <a:prstGeom prst="rect">
            <a:avLst/>
          </a:prstGeom>
          <a:noFill/>
        </p:spPr>
        <p:txBody>
          <a:bodyPr wrap="square" rtlCol="0">
            <a:spAutoFit/>
          </a:bodyPr>
          <a:lstStyle/>
          <a:p>
            <a:r>
              <a:rPr lang="en-US" sz="1400" dirty="0" smtClean="0"/>
              <a:t>(Iowa – </a:t>
            </a:r>
            <a:r>
              <a:rPr lang="en-US" sz="1400" dirty="0" err="1" smtClean="0"/>
              <a:t>Messena</a:t>
            </a:r>
            <a:r>
              <a:rPr lang="en-US" sz="1400" dirty="0" smtClean="0"/>
              <a:t> Lateral Bridge Slide)</a:t>
            </a:r>
            <a:endParaRPr lang="en-US" sz="1400" dirty="0"/>
          </a:p>
        </p:txBody>
      </p:sp>
      <p:pic>
        <p:nvPicPr>
          <p:cNvPr id="5" name="NA-nhOMEn8s"/>
          <p:cNvPicPr>
            <a:picLocks noRot="1" noChangeAspect="1"/>
          </p:cNvPicPr>
          <p:nvPr>
            <a:videoFile r:link="rId1"/>
          </p:nvPr>
        </p:nvPicPr>
        <p:blipFill>
          <a:blip r:embed="rId4"/>
          <a:stretch>
            <a:fillRect/>
          </a:stretch>
        </p:blipFill>
        <p:spPr>
          <a:xfrm>
            <a:off x="1160053" y="1796523"/>
            <a:ext cx="6823894" cy="3838440"/>
          </a:xfrm>
          <a:prstGeom prst="rect">
            <a:avLst/>
          </a:prstGeom>
        </p:spPr>
      </p:pic>
      <p:sp>
        <p:nvSpPr>
          <p:cNvPr id="8"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B"/>
          <p:cNvSpPr/>
          <p:nvPr/>
        </p:nvSpPr>
        <p:spPr>
          <a:xfrm>
            <a:off x="0" y="6781800"/>
            <a:ext cx="6330462"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67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SPMTs</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19</a:t>
            </a:fld>
            <a:endParaRPr lang="en-US"/>
          </a:p>
        </p:txBody>
      </p:sp>
      <p:sp>
        <p:nvSpPr>
          <p:cNvPr id="4" name="TextBox 3"/>
          <p:cNvSpPr txBox="1"/>
          <p:nvPr/>
        </p:nvSpPr>
        <p:spPr>
          <a:xfrm>
            <a:off x="299103" y="5852021"/>
            <a:ext cx="4272897" cy="307777"/>
          </a:xfrm>
          <a:prstGeom prst="rect">
            <a:avLst/>
          </a:prstGeom>
          <a:noFill/>
        </p:spPr>
        <p:txBody>
          <a:bodyPr wrap="square" rtlCol="0">
            <a:spAutoFit/>
          </a:bodyPr>
          <a:lstStyle/>
          <a:p>
            <a:r>
              <a:rPr lang="en-US" sz="1400" dirty="0" smtClean="0"/>
              <a:t>(Louisiana – 3249 Wells Road)</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1862" y="1654819"/>
            <a:ext cx="2883138" cy="19220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68254" y="1654819"/>
            <a:ext cx="2572262" cy="19212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53770" y="1630288"/>
            <a:ext cx="2931724" cy="19544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1862" y="3691734"/>
            <a:ext cx="2883138" cy="1922092"/>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68254" y="3691734"/>
            <a:ext cx="2673076" cy="192209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58958" y="3729469"/>
            <a:ext cx="2826536" cy="1884357"/>
          </a:xfrm>
          <a:prstGeom prst="rect">
            <a:avLst/>
          </a:prstGeom>
        </p:spPr>
      </p:pic>
      <p:sp>
        <p:nvSpPr>
          <p:cNvPr id="13" name="TextBox 12"/>
          <p:cNvSpPr txBox="1"/>
          <p:nvPr/>
        </p:nvSpPr>
        <p:spPr>
          <a:xfrm>
            <a:off x="2836180" y="1071275"/>
            <a:ext cx="5441045" cy="523220"/>
          </a:xfrm>
          <a:prstGeom prst="rect">
            <a:avLst/>
          </a:prstGeom>
          <a:noFill/>
        </p:spPr>
        <p:txBody>
          <a:bodyPr wrap="square" rtlCol="0">
            <a:spAutoFit/>
          </a:bodyPr>
          <a:lstStyle/>
          <a:p>
            <a:r>
              <a:rPr lang="en-US" sz="2800" dirty="0" smtClean="0"/>
              <a:t>Self-Propelled Modular Transporter</a:t>
            </a:r>
            <a:endParaRPr lang="en-US" sz="2800" dirty="0"/>
          </a:p>
        </p:txBody>
      </p:sp>
      <p:sp>
        <p:nvSpPr>
          <p:cNvPr id="14"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B"/>
          <p:cNvSpPr/>
          <p:nvPr/>
        </p:nvSpPr>
        <p:spPr>
          <a:xfrm>
            <a:off x="0" y="6781800"/>
            <a:ext cx="6682154"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6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2" y="355600"/>
            <a:ext cx="7886700" cy="1325563"/>
          </a:xfrm>
        </p:spPr>
        <p:txBody>
          <a:bodyPr/>
          <a:lstStyle/>
          <a:p>
            <a:r>
              <a:rPr lang="en-US" dirty="0" smtClean="0"/>
              <a:t>What is Structural Engineering?</a:t>
            </a:r>
            <a:endParaRPr lang="en-US" dirty="0"/>
          </a:p>
        </p:txBody>
      </p:sp>
      <p:sp>
        <p:nvSpPr>
          <p:cNvPr id="7" name="Text Placeholder 6"/>
          <p:cNvSpPr>
            <a:spLocks noGrp="1"/>
          </p:cNvSpPr>
          <p:nvPr>
            <p:ph type="body" idx="1"/>
          </p:nvPr>
        </p:nvSpPr>
        <p:spPr>
          <a:xfrm>
            <a:off x="629842" y="1433485"/>
            <a:ext cx="3868340" cy="823912"/>
          </a:xfrm>
        </p:spPr>
        <p:txBody>
          <a:bodyPr/>
          <a:lstStyle/>
          <a:p>
            <a:r>
              <a:rPr lang="en-US" dirty="0" smtClean="0"/>
              <a:t>Buildings</a:t>
            </a:r>
            <a:endParaRPr lang="en-US" dirty="0"/>
          </a:p>
        </p:txBody>
      </p:sp>
      <p:sp>
        <p:nvSpPr>
          <p:cNvPr id="8" name="Text Placeholder 7"/>
          <p:cNvSpPr>
            <a:spLocks noGrp="1"/>
          </p:cNvSpPr>
          <p:nvPr>
            <p:ph type="body" sz="quarter" idx="3"/>
          </p:nvPr>
        </p:nvSpPr>
        <p:spPr>
          <a:xfrm>
            <a:off x="4629150" y="1433485"/>
            <a:ext cx="3887391" cy="823912"/>
          </a:xfrm>
        </p:spPr>
        <p:txBody>
          <a:bodyPr/>
          <a:lstStyle/>
          <a:p>
            <a:r>
              <a:rPr lang="en-US" dirty="0" smtClean="0"/>
              <a:t>Bridges</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2</a:t>
            </a:fld>
            <a:endParaRPr lang="en-US" dirty="0"/>
          </a:p>
        </p:txBody>
      </p:sp>
      <p:pic>
        <p:nvPicPr>
          <p:cNvPr id="14" name="Content Placeholder 13"/>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1282314" y="4140306"/>
            <a:ext cx="2702520" cy="180167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499" y="2257527"/>
            <a:ext cx="1468140" cy="182562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8630" y="4140306"/>
            <a:ext cx="1042939" cy="1801679"/>
          </a:xfrm>
          <a:prstGeom prst="rect">
            <a:avLst/>
          </a:prstGeom>
        </p:spPr>
      </p:pic>
      <p:pic>
        <p:nvPicPr>
          <p:cNvPr id="19" name="Content Placeholder 18"/>
          <p:cNvPicPr>
            <a:picLocks noGrp="1" noChangeAspect="1"/>
          </p:cNvPicPr>
          <p:nvPr>
            <p:ph sz="quarter" idx="4"/>
          </p:nvPr>
        </p:nvPicPr>
        <p:blipFill>
          <a:blip r:embed="rId6" cstate="print">
            <a:extLst>
              <a:ext uri="{28A0092B-C50C-407E-A947-70E740481C1C}">
                <a14:useLocalDpi xmlns:a14="http://schemas.microsoft.com/office/drawing/2010/main"/>
              </a:ext>
            </a:extLst>
          </a:blip>
          <a:stretch>
            <a:fillRect/>
          </a:stretch>
        </p:blipFill>
        <p:spPr>
          <a:xfrm>
            <a:off x="2016384" y="2257397"/>
            <a:ext cx="1369319" cy="1825758"/>
          </a:xfrm>
        </p:spPr>
      </p:pic>
      <p:pic>
        <p:nvPicPr>
          <p:cNvPr id="22" name="Picture 2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76405" y="2252228"/>
            <a:ext cx="2441237" cy="183092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89937" y="2252228"/>
            <a:ext cx="2260839" cy="1830927"/>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462713" y="4140306"/>
            <a:ext cx="2388063" cy="180167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76405" y="4140306"/>
            <a:ext cx="2295133" cy="1801679"/>
          </a:xfrm>
          <a:prstGeom prst="rect">
            <a:avLst/>
          </a:prstGeom>
        </p:spPr>
      </p:pic>
      <p:sp>
        <p:nvSpPr>
          <p:cNvPr id="6" name="Rectangle 5"/>
          <p:cNvSpPr/>
          <p:nvPr/>
        </p:nvSpPr>
        <p:spPr>
          <a:xfrm>
            <a:off x="3984834" y="1810327"/>
            <a:ext cx="4946730" cy="4211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B"/>
          <p:cNvSpPr/>
          <p:nvPr/>
        </p:nvSpPr>
        <p:spPr>
          <a:xfrm>
            <a:off x="0" y="6781800"/>
            <a:ext cx="703385"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SPMTs</a:t>
            </a:r>
          </a:p>
        </p:txBody>
      </p:sp>
      <p:sp>
        <p:nvSpPr>
          <p:cNvPr id="3" name="Slide Number Placeholder 2"/>
          <p:cNvSpPr>
            <a:spLocks noGrp="1"/>
          </p:cNvSpPr>
          <p:nvPr>
            <p:ph type="sldNum" sz="quarter" idx="12"/>
          </p:nvPr>
        </p:nvSpPr>
        <p:spPr/>
        <p:txBody>
          <a:bodyPr/>
          <a:lstStyle/>
          <a:p>
            <a:fld id="{6213EB2C-5E17-4797-A93C-DE8311225583}" type="slidenum">
              <a:rPr lang="en-US" smtClean="0"/>
              <a:t>20</a:t>
            </a:fld>
            <a:endParaRPr lang="en-US"/>
          </a:p>
        </p:txBody>
      </p:sp>
      <p:pic>
        <p:nvPicPr>
          <p:cNvPr id="6" name="md24z_gI6aI"/>
          <p:cNvPicPr>
            <a:picLocks noRot="1" noChangeAspect="1"/>
          </p:cNvPicPr>
          <p:nvPr>
            <a:videoFile r:link="rId1"/>
          </p:nvPr>
        </p:nvPicPr>
        <p:blipFill>
          <a:blip r:embed="rId4"/>
          <a:stretch>
            <a:fillRect/>
          </a:stretch>
        </p:blipFill>
        <p:spPr>
          <a:xfrm>
            <a:off x="649818" y="1509713"/>
            <a:ext cx="7865532" cy="4424362"/>
          </a:xfrm>
          <a:prstGeom prst="rect">
            <a:avLst/>
          </a:prstGeom>
        </p:spPr>
      </p:pic>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7033846"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65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  Benefits and Disadvantages</a:t>
            </a:r>
            <a:endParaRPr lang="en-US" dirty="0"/>
          </a:p>
        </p:txBody>
      </p:sp>
      <p:sp>
        <p:nvSpPr>
          <p:cNvPr id="4" name="Content Placeholder 3"/>
          <p:cNvSpPr>
            <a:spLocks noGrp="1"/>
          </p:cNvSpPr>
          <p:nvPr>
            <p:ph idx="1"/>
          </p:nvPr>
        </p:nvSpPr>
        <p:spPr/>
        <p:txBody>
          <a:bodyPr/>
          <a:lstStyle/>
          <a:p>
            <a:r>
              <a:rPr lang="en-US" dirty="0" smtClean="0"/>
              <a:t>ABC Benefits </a:t>
            </a:r>
            <a:endParaRPr lang="en-US" dirty="0"/>
          </a:p>
          <a:p>
            <a:pPr lvl="1"/>
            <a:r>
              <a:rPr lang="en-US" dirty="0" smtClean="0"/>
              <a:t>Shorter construction times</a:t>
            </a:r>
          </a:p>
          <a:p>
            <a:pPr lvl="1"/>
            <a:r>
              <a:rPr lang="en-US" dirty="0" smtClean="0"/>
              <a:t>Improved overall quality (generally</a:t>
            </a:r>
            <a:r>
              <a:rPr lang="en-US" dirty="0" smtClean="0"/>
              <a:t>)</a:t>
            </a:r>
          </a:p>
          <a:p>
            <a:pPr lvl="1"/>
            <a:r>
              <a:rPr lang="en-US" dirty="0" smtClean="0"/>
              <a:t>Decreased overall costs</a:t>
            </a:r>
            <a:endParaRPr lang="en-US" dirty="0" smtClean="0"/>
          </a:p>
          <a:p>
            <a:r>
              <a:rPr lang="en-US" dirty="0" smtClean="0"/>
              <a:t>ABC Disadvantages</a:t>
            </a:r>
          </a:p>
          <a:p>
            <a:pPr lvl="1"/>
            <a:r>
              <a:rPr lang="en-US" dirty="0" smtClean="0"/>
              <a:t>Increased </a:t>
            </a:r>
            <a:r>
              <a:rPr lang="en-US" dirty="0" smtClean="0"/>
              <a:t>construction cost</a:t>
            </a:r>
            <a:endParaRPr lang="en-US" dirty="0" smtClean="0"/>
          </a:p>
          <a:p>
            <a:pPr lvl="1"/>
            <a:r>
              <a:rPr lang="en-US" dirty="0" smtClean="0"/>
              <a:t>New technologies (less general knowledge)</a:t>
            </a:r>
          </a:p>
          <a:p>
            <a:pPr lvl="1"/>
            <a:r>
              <a:rPr lang="en-US" dirty="0" smtClean="0"/>
              <a:t>Sometimes </a:t>
            </a:r>
            <a:r>
              <a:rPr lang="en-US" dirty="0"/>
              <a:t>d</a:t>
            </a:r>
            <a:r>
              <a:rPr lang="en-US" dirty="0" smtClean="0"/>
              <a:t>ifficult connection details</a:t>
            </a:r>
          </a:p>
          <a:p>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21</a:t>
            </a:fld>
            <a:endParaRPr lang="en-US"/>
          </a:p>
        </p:txBody>
      </p:sp>
      <p:sp>
        <p:nvSpPr>
          <p:cNvPr id="5"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B"/>
          <p:cNvSpPr/>
          <p:nvPr/>
        </p:nvSpPr>
        <p:spPr>
          <a:xfrm>
            <a:off x="0" y="6781800"/>
            <a:ext cx="7385538"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5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Engineering Activity</a:t>
            </a:r>
            <a:endParaRPr lang="en-US" dirty="0"/>
          </a:p>
        </p:txBody>
      </p:sp>
      <p:sp>
        <p:nvSpPr>
          <p:cNvPr id="3" name="Content Placeholder 2"/>
          <p:cNvSpPr>
            <a:spLocks noGrp="1"/>
          </p:cNvSpPr>
          <p:nvPr>
            <p:ph idx="1"/>
          </p:nvPr>
        </p:nvSpPr>
        <p:spPr/>
        <p:txBody>
          <a:bodyPr/>
          <a:lstStyle/>
          <a:p>
            <a:r>
              <a:rPr lang="en-US" dirty="0" smtClean="0"/>
              <a:t>Bridge Designer Software</a:t>
            </a:r>
          </a:p>
          <a:p>
            <a:pPr marL="0" indent="0">
              <a:buNone/>
            </a:pPr>
            <a:endParaRPr lang="en-US" dirty="0" smtClean="0"/>
          </a:p>
          <a:p>
            <a:pPr marL="0" indent="0">
              <a:buNone/>
            </a:pPr>
            <a:endParaRPr lang="en-US" dirty="0"/>
          </a:p>
          <a:p>
            <a:pPr marL="0" indent="0">
              <a:buNone/>
            </a:pPr>
            <a:endParaRPr lang="en-US" dirty="0" smtClean="0"/>
          </a:p>
          <a:p>
            <a:r>
              <a:rPr lang="en-US" dirty="0" smtClean="0"/>
              <a:t>Balsa Wood Bridge (ABC-Style)</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22</a:t>
            </a:fld>
            <a:endParaRPr lang="en-US" dirty="0"/>
          </a:p>
        </p:txBody>
      </p:sp>
      <p:pic>
        <p:nvPicPr>
          <p:cNvPr id="5" name="Picture 4"/>
          <p:cNvPicPr>
            <a:picLocks noChangeAspect="1"/>
          </p:cNvPicPr>
          <p:nvPr/>
        </p:nvPicPr>
        <p:blipFill rotWithShape="1">
          <a:blip r:embed="rId3" cstate="print">
            <a:clrChange>
              <a:clrFrom>
                <a:srgbClr val="CCCDC8"/>
              </a:clrFrom>
              <a:clrTo>
                <a:srgbClr val="CCCDC8">
                  <a:alpha val="0"/>
                </a:srgbClr>
              </a:clrTo>
            </a:clrChange>
            <a:extLst>
              <a:ext uri="{28A0092B-C50C-407E-A947-70E740481C1C}">
                <a14:useLocalDpi xmlns:a14="http://schemas.microsoft.com/office/drawing/2010/main"/>
              </a:ext>
            </a:extLst>
          </a:blip>
          <a:srcRect/>
          <a:stretch/>
        </p:blipFill>
        <p:spPr>
          <a:xfrm>
            <a:off x="277635" y="4331577"/>
            <a:ext cx="4606611" cy="1660581"/>
          </a:xfrm>
          <a:prstGeom prst="rect">
            <a:avLst/>
          </a:prstGeom>
        </p:spPr>
      </p:pic>
      <p:pic>
        <p:nvPicPr>
          <p:cNvPr id="6" name="Picture 5"/>
          <p:cNvPicPr>
            <a:picLocks noChangeAspect="1"/>
          </p:cNvPicPr>
          <p:nvPr/>
        </p:nvPicPr>
        <p:blipFill rotWithShape="1">
          <a:blip r:embed="rId4" cstate="print">
            <a:clrChange>
              <a:clrFrom>
                <a:srgbClr val="CCCDC8"/>
              </a:clrFrom>
              <a:clrTo>
                <a:srgbClr val="CCCDC8">
                  <a:alpha val="0"/>
                </a:srgbClr>
              </a:clrTo>
            </a:clrChange>
            <a:extLst>
              <a:ext uri="{28A0092B-C50C-407E-A947-70E740481C1C}">
                <a14:useLocalDpi xmlns:a14="http://schemas.microsoft.com/office/drawing/2010/main"/>
              </a:ext>
            </a:extLst>
          </a:blip>
          <a:srcRect/>
          <a:stretch/>
        </p:blipFill>
        <p:spPr>
          <a:xfrm>
            <a:off x="4533231" y="4813402"/>
            <a:ext cx="4329498" cy="1504708"/>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63914" y="2313657"/>
            <a:ext cx="4616172" cy="1549683"/>
          </a:xfrm>
          <a:prstGeom prst="rect">
            <a:avLst/>
          </a:prstGeom>
        </p:spPr>
      </p:pic>
      <p:sp>
        <p:nvSpPr>
          <p:cNvPr id="10"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B"/>
          <p:cNvSpPr/>
          <p:nvPr/>
        </p:nvSpPr>
        <p:spPr>
          <a:xfrm>
            <a:off x="0" y="6781800"/>
            <a:ext cx="7737231"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337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Bridge Type</a:t>
            </a:r>
          </a:p>
        </p:txBody>
      </p:sp>
      <p:sp>
        <p:nvSpPr>
          <p:cNvPr id="4" name="Content Placeholder 3"/>
          <p:cNvSpPr>
            <a:spLocks noGrp="1"/>
          </p:cNvSpPr>
          <p:nvPr>
            <p:ph idx="1"/>
          </p:nvPr>
        </p:nvSpPr>
        <p:spPr/>
        <p:txBody>
          <a:bodyPr/>
          <a:lstStyle/>
          <a:p>
            <a:r>
              <a:rPr lang="en-US" dirty="0" smtClean="0"/>
              <a:t>Available Materials </a:t>
            </a:r>
          </a:p>
          <a:p>
            <a:pPr marL="0" indent="0">
              <a:buNone/>
            </a:pPr>
            <a:endParaRPr lang="en-US" dirty="0" smtClean="0"/>
          </a:p>
          <a:p>
            <a:pPr marL="0" indent="0">
              <a:buNone/>
            </a:pPr>
            <a:endParaRPr lang="en-US" dirty="0" smtClean="0"/>
          </a:p>
          <a:p>
            <a:r>
              <a:rPr lang="en-US" dirty="0" smtClean="0"/>
              <a:t>Support Conditions and </a:t>
            </a:r>
            <a:r>
              <a:rPr lang="en-US" dirty="0" smtClean="0"/>
              <a:t>Span Details</a:t>
            </a:r>
            <a:endParaRPr lang="en-US" dirty="0" smtClean="0"/>
          </a:p>
          <a:p>
            <a:pPr marL="0" indent="0">
              <a:buNone/>
            </a:pPr>
            <a:endParaRPr lang="en-US" dirty="0" smtClean="0"/>
          </a:p>
        </p:txBody>
      </p:sp>
      <p:sp>
        <p:nvSpPr>
          <p:cNvPr id="3" name="Slide Number Placeholder 2"/>
          <p:cNvSpPr>
            <a:spLocks noGrp="1"/>
          </p:cNvSpPr>
          <p:nvPr>
            <p:ph type="sldNum" sz="quarter" idx="12"/>
          </p:nvPr>
        </p:nvSpPr>
        <p:spPr/>
        <p:txBody>
          <a:bodyPr/>
          <a:lstStyle/>
          <a:p>
            <a:fld id="{6213EB2C-5E17-4797-A93C-DE8311225583}" type="slidenum">
              <a:rPr lang="en-US" smtClean="0"/>
              <a:t>23</a:t>
            </a:fld>
            <a:endParaRPr lang="en-US" dirty="0"/>
          </a:p>
        </p:txBody>
      </p:sp>
      <p:pic>
        <p:nvPicPr>
          <p:cNvPr id="4100" name="Picture 4" descr="https://www.enasco.com/prod/images/products/73/VC101111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159654" y="1348406"/>
            <a:ext cx="2503170" cy="20797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060977" y="4040262"/>
            <a:ext cx="5045713" cy="1470391"/>
          </a:xfrm>
          <a:prstGeom prst="rect">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878099" y="4902384"/>
            <a:ext cx="5372100" cy="1141937"/>
            <a:chOff x="0" y="-385180"/>
            <a:chExt cx="5372100" cy="1142417"/>
          </a:xfrm>
        </p:grpSpPr>
        <p:sp>
          <p:nvSpPr>
            <p:cNvPr id="13" name="Rectangle 12"/>
            <p:cNvSpPr/>
            <p:nvPr/>
          </p:nvSpPr>
          <p:spPr>
            <a:xfrm>
              <a:off x="0" y="642937"/>
              <a:ext cx="5372100" cy="1143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0" y="-371790"/>
              <a:ext cx="626743" cy="1015946"/>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4784725" y="-385180"/>
              <a:ext cx="586105" cy="103002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TextBox 15"/>
          <p:cNvSpPr txBox="1"/>
          <p:nvPr/>
        </p:nvSpPr>
        <p:spPr>
          <a:xfrm>
            <a:off x="3339721" y="4544624"/>
            <a:ext cx="2488224" cy="461665"/>
          </a:xfrm>
          <a:prstGeom prst="rect">
            <a:avLst/>
          </a:prstGeom>
          <a:solidFill>
            <a:schemeClr val="bg1"/>
          </a:solidFill>
        </p:spPr>
        <p:txBody>
          <a:bodyPr wrap="square" rtlCol="0">
            <a:spAutoFit/>
          </a:bodyPr>
          <a:lstStyle/>
          <a:p>
            <a:pPr algn="ctr"/>
            <a:r>
              <a:rPr lang="en-US" sz="2400" dirty="0" smtClean="0"/>
              <a:t>Design Space</a:t>
            </a:r>
            <a:endParaRPr lang="en-US" sz="2400" dirty="0"/>
          </a:p>
        </p:txBody>
      </p:sp>
      <p:cxnSp>
        <p:nvCxnSpPr>
          <p:cNvPr id="17" name="Straight Connector 16"/>
          <p:cNvCxnSpPr/>
          <p:nvPr/>
        </p:nvCxnSpPr>
        <p:spPr>
          <a:xfrm>
            <a:off x="7248929" y="5500493"/>
            <a:ext cx="37592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48929" y="4906641"/>
            <a:ext cx="37592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94269" y="4040262"/>
            <a:ext cx="8305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65769" y="4040262"/>
            <a:ext cx="0" cy="871432"/>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65769" y="4902384"/>
            <a:ext cx="0" cy="598109"/>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04842" y="5735605"/>
            <a:ext cx="0" cy="499217"/>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62824" y="5735605"/>
            <a:ext cx="0" cy="499217"/>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04842" y="6130413"/>
            <a:ext cx="4157982" cy="0"/>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7450418" y="4329098"/>
                <a:ext cx="4440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450418" y="4329098"/>
                <a:ext cx="444031" cy="307777"/>
              </a:xfrm>
              <a:prstGeom prst="rect">
                <a:avLst/>
              </a:prstGeom>
              <a:blipFill rotWithShape="0">
                <a:blip r:embed="rId4"/>
                <a:stretch>
                  <a:fillRect l="-13699" r="-13699"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488844" y="5055508"/>
                <a:ext cx="30136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m:t>
                      </m:r>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488844" y="5055508"/>
                <a:ext cx="301365" cy="307777"/>
              </a:xfrm>
              <a:prstGeom prst="rect">
                <a:avLst/>
              </a:prstGeom>
              <a:blipFill rotWithShape="0">
                <a:blip r:embed="rId5"/>
                <a:stretch>
                  <a:fillRect l="-20000" r="-200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361817" y="6210433"/>
                <a:ext cx="4440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36"</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361817" y="6210433"/>
                <a:ext cx="444031" cy="307777"/>
              </a:xfrm>
              <a:prstGeom prst="rect">
                <a:avLst/>
              </a:prstGeom>
              <a:blipFill rotWithShape="0">
                <a:blip r:embed="rId6"/>
                <a:stretch>
                  <a:fillRect l="-13889" r="-15278" b="-8000"/>
                </a:stretch>
              </a:blipFill>
            </p:spPr>
            <p:txBody>
              <a:bodyPr/>
              <a:lstStyle/>
              <a:p>
                <a:r>
                  <a:rPr lang="en-US">
                    <a:noFill/>
                  </a:rPr>
                  <a:t> </a:t>
                </a:r>
              </a:p>
            </p:txBody>
          </p:sp>
        </mc:Fallback>
      </mc:AlternateContent>
      <p:cxnSp>
        <p:nvCxnSpPr>
          <p:cNvPr id="28" name="Straight Connector 27"/>
          <p:cNvCxnSpPr/>
          <p:nvPr/>
        </p:nvCxnSpPr>
        <p:spPr>
          <a:xfrm>
            <a:off x="7248929" y="5735605"/>
            <a:ext cx="0" cy="499217"/>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78099" y="5735605"/>
            <a:ext cx="0" cy="499217"/>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78099" y="6130413"/>
            <a:ext cx="626743" cy="0"/>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62824" y="6130413"/>
            <a:ext cx="586105" cy="0"/>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1989775" y="6196814"/>
                <a:ext cx="4440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12"</m:t>
                      </m:r>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989775" y="6196814"/>
                <a:ext cx="444031" cy="307777"/>
              </a:xfrm>
              <a:prstGeom prst="rect">
                <a:avLst/>
              </a:prstGeom>
              <a:blipFill rotWithShape="0">
                <a:blip r:embed="rId7"/>
                <a:stretch>
                  <a:fillRect l="-13699" r="-13699"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733859" y="6210433"/>
                <a:ext cx="4440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12"</m:t>
                      </m:r>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733859" y="6210433"/>
                <a:ext cx="444031" cy="307777"/>
              </a:xfrm>
              <a:prstGeom prst="rect">
                <a:avLst/>
              </a:prstGeom>
              <a:blipFill rotWithShape="0">
                <a:blip r:embed="rId8"/>
                <a:stretch>
                  <a:fillRect l="-13889" r="-15278" b="-8000"/>
                </a:stretch>
              </a:blipFill>
            </p:spPr>
            <p:txBody>
              <a:bodyPr/>
              <a:lstStyle/>
              <a:p>
                <a:r>
                  <a:rPr lang="en-US">
                    <a:noFill/>
                  </a:rPr>
                  <a:t> </a:t>
                </a:r>
              </a:p>
            </p:txBody>
          </p:sp>
        </mc:Fallback>
      </mc:AlternateContent>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8088923"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199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Bridge Type</a:t>
            </a:r>
          </a:p>
        </p:txBody>
      </p:sp>
      <p:sp>
        <p:nvSpPr>
          <p:cNvPr id="4" name="Content Placeholder 3"/>
          <p:cNvSpPr>
            <a:spLocks noGrp="1"/>
          </p:cNvSpPr>
          <p:nvPr>
            <p:ph idx="1"/>
          </p:nvPr>
        </p:nvSpPr>
        <p:spPr/>
        <p:txBody>
          <a:bodyPr/>
          <a:lstStyle/>
          <a:p>
            <a:r>
              <a:rPr lang="en-US" dirty="0" smtClean="0"/>
              <a:t>Type of Load</a:t>
            </a:r>
          </a:p>
          <a:p>
            <a:pPr marL="0" indent="0">
              <a:buNone/>
            </a:pPr>
            <a:endParaRPr lang="en-US" dirty="0" smtClean="0"/>
          </a:p>
          <a:p>
            <a:pPr marL="0" indent="0">
              <a:buNone/>
            </a:pPr>
            <a:endParaRPr lang="en-US" dirty="0"/>
          </a:p>
          <a:p>
            <a:pPr marL="0" indent="0">
              <a:buNone/>
            </a:pPr>
            <a:endParaRPr lang="en-US" dirty="0" smtClean="0"/>
          </a:p>
          <a:p>
            <a:r>
              <a:rPr lang="en-US" dirty="0" smtClean="0"/>
              <a:t>Other Considerations</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24</a:t>
            </a:fld>
            <a:endParaRPr lang="en-US" dirty="0"/>
          </a:p>
        </p:txBody>
      </p:sp>
      <p:pic>
        <p:nvPicPr>
          <p:cNvPr id="6" name="Picture 5"/>
          <p:cNvPicPr>
            <a:picLocks noChangeAspect="1"/>
          </p:cNvPicPr>
          <p:nvPr/>
        </p:nvPicPr>
        <p:blipFill rotWithShape="1">
          <a:blip r:embed="rId3" cstate="print">
            <a:clrChange>
              <a:clrFrom>
                <a:srgbClr val="CCCDC8"/>
              </a:clrFrom>
              <a:clrTo>
                <a:srgbClr val="CCCDC8">
                  <a:alpha val="0"/>
                </a:srgbClr>
              </a:clrTo>
            </a:clrChange>
            <a:extLst>
              <a:ext uri="{28A0092B-C50C-407E-A947-70E740481C1C}">
                <a14:useLocalDpi xmlns:a14="http://schemas.microsoft.com/office/drawing/2010/main"/>
              </a:ext>
            </a:extLst>
          </a:blip>
          <a:srcRect/>
          <a:stretch/>
        </p:blipFill>
        <p:spPr>
          <a:xfrm>
            <a:off x="480060" y="4798732"/>
            <a:ext cx="3823346" cy="1378231"/>
          </a:xfrm>
          <a:prstGeom prst="rect">
            <a:avLst/>
          </a:prstGeom>
        </p:spPr>
      </p:pic>
      <p:sp>
        <p:nvSpPr>
          <p:cNvPr id="7" name="Rectangle 6"/>
          <p:cNvSpPr/>
          <p:nvPr/>
        </p:nvSpPr>
        <p:spPr>
          <a:xfrm rot="21410490">
            <a:off x="658145" y="4432963"/>
            <a:ext cx="3467178" cy="461665"/>
          </a:xfrm>
          <a:prstGeom prst="rect">
            <a:avLst/>
          </a:prstGeom>
          <a:noFill/>
        </p:spPr>
        <p:txBody>
          <a:bodyPr wrap="square" lIns="91440" tIns="45720" rIns="91440" bIns="45720">
            <a:spAutoFit/>
          </a:bodyPr>
          <a:lstStyle/>
          <a:p>
            <a:pPr algn="ctr"/>
            <a:r>
              <a:rPr lang="en-US" sz="2400" b="1" cap="none" spc="0" dirty="0" smtClean="0">
                <a:ln w="22225">
                  <a:solidFill>
                    <a:schemeClr val="accent2"/>
                  </a:solidFill>
                  <a:prstDash val="solid"/>
                </a:ln>
                <a:solidFill>
                  <a:schemeClr val="accent2">
                    <a:lumMod val="40000"/>
                    <a:lumOff val="60000"/>
                  </a:schemeClr>
                </a:solidFill>
                <a:effectLst/>
              </a:rPr>
              <a:t>Fast Construction</a:t>
            </a:r>
            <a:endParaRPr lang="en-US" sz="2400" b="1" cap="none" spc="0" dirty="0">
              <a:ln w="22225">
                <a:solidFill>
                  <a:schemeClr val="accent2"/>
                </a:solidFill>
                <a:prstDash val="solid"/>
              </a:ln>
              <a:solidFill>
                <a:schemeClr val="accent2">
                  <a:lumMod val="40000"/>
                  <a:lumOff val="60000"/>
                </a:schemeClr>
              </a:solidFill>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51996" y="4798732"/>
            <a:ext cx="2308987" cy="141542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90143" y="4349225"/>
            <a:ext cx="2154415" cy="1615812"/>
          </a:xfrm>
          <a:prstGeom prst="rect">
            <a:avLst/>
          </a:prstGeom>
        </p:spPr>
      </p:pic>
      <p:pic>
        <p:nvPicPr>
          <p:cNvPr id="6146" name="Picture 2" descr="http://coolmaterial.wpengine.netdna-cdn.com/wp-content/uploads/2016/01/rc-cars-tamiya-land-cruiser.jpg"/>
          <p:cNvPicPr>
            <a:picLocks noChangeAspect="1" noChangeArrowheads="1"/>
          </p:cNvPicPr>
          <p:nvPr/>
        </p:nvPicPr>
        <p:blipFill>
          <a:blip r:embed="rId6" cstate="print">
            <a:clrChange>
              <a:clrFrom>
                <a:srgbClr val="DCDCDC"/>
              </a:clrFrom>
              <a:clrTo>
                <a:srgbClr val="DCDCDC">
                  <a:alpha val="0"/>
                </a:srgbClr>
              </a:clrTo>
            </a:clrChange>
            <a:extLst>
              <a:ext uri="{28A0092B-C50C-407E-A947-70E740481C1C}">
                <a14:useLocalDpi xmlns:a14="http://schemas.microsoft.com/office/drawing/2010/main"/>
              </a:ext>
            </a:extLst>
          </a:blip>
          <a:srcRect/>
          <a:stretch>
            <a:fillRect/>
          </a:stretch>
        </p:blipFill>
        <p:spPr bwMode="auto">
          <a:xfrm>
            <a:off x="2859261" y="1825625"/>
            <a:ext cx="2678648" cy="16218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humbs.dreamstime.com/t/stacked-metal-plates-14591872.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89564" y="2122695"/>
            <a:ext cx="2205990" cy="1845422"/>
          </a:xfrm>
          <a:prstGeom prst="rect">
            <a:avLst/>
          </a:prstGeom>
          <a:noFill/>
          <a:extLst>
            <a:ext uri="{909E8E84-426E-40DD-AFC4-6F175D3DCCD1}">
              <a14:hiddenFill xmlns:a14="http://schemas.microsoft.com/office/drawing/2010/main">
                <a:solidFill>
                  <a:srgbClr val="FFFFFF"/>
                </a:solidFill>
              </a14:hiddenFill>
            </a:ext>
          </a:extLst>
        </p:spPr>
      </p:pic>
      <p:sp>
        <p:nvSpPr>
          <p:cNvPr id="11"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B"/>
          <p:cNvSpPr/>
          <p:nvPr/>
        </p:nvSpPr>
        <p:spPr>
          <a:xfrm>
            <a:off x="0" y="6781800"/>
            <a:ext cx="8440615"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846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Balsa Wood Bridge Project</a:t>
            </a:r>
            <a:br>
              <a:rPr lang="en-US" dirty="0" smtClean="0"/>
            </a:br>
            <a:r>
              <a:rPr lang="en-US" sz="3200" b="1" dirty="0" smtClean="0"/>
              <a:t>Trial</a:t>
            </a:r>
            <a:endParaRPr lang="en-US" sz="3200" b="1" dirty="0"/>
          </a:p>
        </p:txBody>
      </p:sp>
      <p:sp>
        <p:nvSpPr>
          <p:cNvPr id="3" name="Slide Number Placeholder 2"/>
          <p:cNvSpPr>
            <a:spLocks noGrp="1"/>
          </p:cNvSpPr>
          <p:nvPr>
            <p:ph type="sldNum" sz="quarter" idx="12"/>
          </p:nvPr>
        </p:nvSpPr>
        <p:spPr/>
        <p:txBody>
          <a:bodyPr/>
          <a:lstStyle/>
          <a:p>
            <a:fld id="{6213EB2C-5E17-4797-A93C-DE8311225583}" type="slidenum">
              <a:rPr lang="en-US" smtClean="0"/>
              <a:t>25</a:t>
            </a:fld>
            <a:endParaRPr lang="en-US" dirty="0"/>
          </a:p>
        </p:txBody>
      </p:sp>
      <p:pic>
        <p:nvPicPr>
          <p:cNvPr id="9" name="QfSmQSvhi1w"/>
          <p:cNvPicPr>
            <a:picLocks noGrp="1" noRot="1" noChangeAspect="1"/>
          </p:cNvPicPr>
          <p:nvPr>
            <p:ph idx="1"/>
            <a:videoFile r:link="rId1"/>
          </p:nvPr>
        </p:nvPicPr>
        <p:blipFill>
          <a:blip r:embed="rId5"/>
          <a:stretch>
            <a:fillRect/>
          </a:stretch>
        </p:blipFill>
        <p:spPr>
          <a:xfrm>
            <a:off x="2275687" y="4021927"/>
            <a:ext cx="4799197" cy="2699549"/>
          </a:xfrm>
          <a:prstGeom prst="rect">
            <a:avLst/>
          </a:prstGeom>
        </p:spPr>
      </p:pic>
      <p:pic>
        <p:nvPicPr>
          <p:cNvPr id="10" name="xHx-OApeZ0w"/>
          <p:cNvPicPr>
            <a:picLocks noRot="1" noChangeAspect="1"/>
          </p:cNvPicPr>
          <p:nvPr>
            <a:videoFile r:link="rId2"/>
          </p:nvPr>
        </p:nvPicPr>
        <p:blipFill>
          <a:blip r:embed="rId6"/>
          <a:stretch>
            <a:fillRect/>
          </a:stretch>
        </p:blipFill>
        <p:spPr>
          <a:xfrm>
            <a:off x="2275687" y="1262055"/>
            <a:ext cx="4799197" cy="2699548"/>
          </a:xfrm>
          <a:prstGeom prst="rect">
            <a:avLst/>
          </a:prstGeom>
        </p:spPr>
      </p:pic>
      <p:sp>
        <p:nvSpPr>
          <p:cNvPr id="11"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B"/>
          <p:cNvSpPr/>
          <p:nvPr/>
        </p:nvSpPr>
        <p:spPr>
          <a:xfrm>
            <a:off x="0" y="6781800"/>
            <a:ext cx="8792308"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83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3EB2C-5E17-4797-A93C-DE8311225583}" type="slidenum">
              <a:rPr lang="en-US" smtClean="0"/>
              <a:t>26</a:t>
            </a:fld>
            <a:endParaRPr lang="en-US" dirty="0"/>
          </a:p>
        </p:txBody>
      </p:sp>
      <p:sp>
        <p:nvSpPr>
          <p:cNvPr id="5" name="Title 4"/>
          <p:cNvSpPr>
            <a:spLocks noGrp="1"/>
          </p:cNvSpPr>
          <p:nvPr>
            <p:ph type="title" idx="4294967295"/>
          </p:nvPr>
        </p:nvSpPr>
        <p:spPr>
          <a:xfrm>
            <a:off x="2458989" y="2007007"/>
            <a:ext cx="4253229" cy="999867"/>
          </a:xfrm>
        </p:spPr>
        <p:txBody>
          <a:bodyPr>
            <a:noAutofit/>
          </a:bodyPr>
          <a:lstStyle/>
          <a:p>
            <a:pPr algn="ctr"/>
            <a:r>
              <a:rPr lang="en-US" sz="5400" dirty="0" smtClean="0"/>
              <a:t>Thank You</a:t>
            </a:r>
            <a:endParaRPr lang="en-US" sz="5400" dirty="0"/>
          </a:p>
        </p:txBody>
      </p:sp>
      <p:sp>
        <p:nvSpPr>
          <p:cNvPr id="7" name="TextBox 6"/>
          <p:cNvSpPr txBox="1"/>
          <p:nvPr/>
        </p:nvSpPr>
        <p:spPr>
          <a:xfrm>
            <a:off x="1926855" y="5964552"/>
            <a:ext cx="6571686" cy="723275"/>
          </a:xfrm>
          <a:prstGeom prst="rect">
            <a:avLst/>
          </a:prstGeom>
          <a:noFill/>
        </p:spPr>
        <p:txBody>
          <a:bodyPr wrap="square" rtlCol="0">
            <a:spAutoFit/>
          </a:bodyPr>
          <a:lstStyle/>
          <a:p>
            <a:pPr>
              <a:spcAft>
                <a:spcPts val="600"/>
              </a:spcAft>
            </a:pPr>
            <a:r>
              <a:rPr lang="en-US" dirty="0" smtClean="0"/>
              <a:t>Presentation Created by:  David Garber, PhD (</a:t>
            </a:r>
            <a:r>
              <a:rPr lang="en-US" dirty="0" smtClean="0">
                <a:hlinkClick r:id="rId2"/>
              </a:rPr>
              <a:t>dgarber@fiu.edu</a:t>
            </a:r>
            <a:r>
              <a:rPr lang="en-US" dirty="0" smtClean="0"/>
              <a:t>)</a:t>
            </a:r>
          </a:p>
          <a:p>
            <a:pPr>
              <a:spcAft>
                <a:spcPts val="600"/>
              </a:spcAft>
            </a:pPr>
            <a:r>
              <a:rPr lang="en-US" dirty="0" smtClean="0"/>
              <a:t>Assistant Professor, Florida International University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519" y="3106399"/>
            <a:ext cx="2836168" cy="115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B"/>
          <p:cNvSpPr/>
          <p:nvPr/>
        </p:nvSpPr>
        <p:spPr>
          <a:xfrm>
            <a:off x="0" y="6781800"/>
            <a:ext cx="9144000"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184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 History of Bridge Engineering</a:t>
            </a:r>
            <a:endParaRPr lang="en-US" dirty="0"/>
          </a:p>
        </p:txBody>
      </p:sp>
      <p:sp>
        <p:nvSpPr>
          <p:cNvPr id="7" name="Slide Number Placeholder 6"/>
          <p:cNvSpPr>
            <a:spLocks noGrp="1"/>
          </p:cNvSpPr>
          <p:nvPr>
            <p:ph type="sldNum" sz="quarter" idx="12"/>
          </p:nvPr>
        </p:nvSpPr>
        <p:spPr/>
        <p:txBody>
          <a:bodyPr/>
          <a:lstStyle/>
          <a:p>
            <a:fld id="{6213EB2C-5E17-4797-A93C-DE8311225583}" type="slidenum">
              <a:rPr lang="en-US" smtClean="0"/>
              <a:t>3</a:t>
            </a:fld>
            <a:endParaRPr lang="en-US"/>
          </a:p>
        </p:txBody>
      </p:sp>
      <p:sp>
        <p:nvSpPr>
          <p:cNvPr id="9" name="Rectangle 8"/>
          <p:cNvSpPr/>
          <p:nvPr/>
        </p:nvSpPr>
        <p:spPr>
          <a:xfrm>
            <a:off x="133350" y="3279754"/>
            <a:ext cx="8877300" cy="2305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9825" y="4096220"/>
            <a:ext cx="1809092" cy="1356818"/>
            <a:chOff x="3231338" y="4701082"/>
            <a:chExt cx="1809092" cy="1356818"/>
          </a:xfrm>
        </p:grpSpPr>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1338" y="4701082"/>
              <a:ext cx="1809092" cy="1356818"/>
            </a:xfrm>
            <a:prstGeom prst="rect">
              <a:avLst/>
            </a:prstGeom>
          </p:spPr>
        </p:pic>
        <p:sp>
          <p:nvSpPr>
            <p:cNvPr id="17" name="TextBox 16"/>
            <p:cNvSpPr txBox="1"/>
            <p:nvPr/>
          </p:nvSpPr>
          <p:spPr>
            <a:xfrm>
              <a:off x="3231338" y="5750123"/>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1781</a:t>
              </a:r>
              <a:endParaRPr lang="en-US" sz="1400" dirty="0"/>
            </a:p>
          </p:txBody>
        </p:sp>
      </p:grpSp>
      <p:grpSp>
        <p:nvGrpSpPr>
          <p:cNvPr id="3" name="Group 2"/>
          <p:cNvGrpSpPr/>
          <p:nvPr/>
        </p:nvGrpSpPr>
        <p:grpSpPr>
          <a:xfrm>
            <a:off x="133350" y="1438976"/>
            <a:ext cx="2100705" cy="1406259"/>
            <a:chOff x="260350" y="1498427"/>
            <a:chExt cx="2100705" cy="1406259"/>
          </a:xfrm>
        </p:grpSpPr>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0350" y="1504216"/>
              <a:ext cx="2100705" cy="1400470"/>
            </a:xfrm>
            <a:prstGeom prst="rect">
              <a:avLst/>
            </a:prstGeom>
          </p:spPr>
        </p:pic>
        <p:sp>
          <p:nvSpPr>
            <p:cNvPr id="18" name="TextBox 17"/>
            <p:cNvSpPr txBox="1"/>
            <p:nvPr/>
          </p:nvSpPr>
          <p:spPr>
            <a:xfrm>
              <a:off x="260350" y="1498427"/>
              <a:ext cx="811280"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1300 BC</a:t>
              </a:r>
              <a:endParaRPr lang="en-US" sz="1400" dirty="0"/>
            </a:p>
          </p:txBody>
        </p:sp>
      </p:grpSp>
      <p:grpSp>
        <p:nvGrpSpPr>
          <p:cNvPr id="4" name="Group 3"/>
          <p:cNvGrpSpPr/>
          <p:nvPr/>
        </p:nvGrpSpPr>
        <p:grpSpPr>
          <a:xfrm>
            <a:off x="2549147" y="1366660"/>
            <a:ext cx="3076645" cy="1826742"/>
            <a:chOff x="2963139" y="1444476"/>
            <a:chExt cx="3076645" cy="1826742"/>
          </a:xfrm>
        </p:grpSpPr>
        <p:pic>
          <p:nvPicPr>
            <p:cNvPr id="14" name="Content Placeholder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63139" y="1445460"/>
              <a:ext cx="1369319" cy="1825758"/>
            </a:xfrm>
            <a:prstGeom prst="rect">
              <a:avLst/>
            </a:prstGeom>
          </p:spPr>
        </p:pic>
        <p:sp>
          <p:nvSpPr>
            <p:cNvPr id="13" name="TextBox 12"/>
            <p:cNvSpPr txBox="1"/>
            <p:nvPr/>
          </p:nvSpPr>
          <p:spPr>
            <a:xfrm>
              <a:off x="2963139" y="1445460"/>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1889</a:t>
              </a:r>
              <a:endParaRPr lang="en-US" sz="1400" dirty="0"/>
            </a:p>
          </p:txBody>
        </p:sp>
        <p:pic>
          <p:nvPicPr>
            <p:cNvPr id="19" name="Content Placeholder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65863" y="1444476"/>
              <a:ext cx="1973921" cy="1481700"/>
            </a:xfrm>
            <a:prstGeom prst="rect">
              <a:avLst/>
            </a:prstGeom>
          </p:spPr>
        </p:pic>
      </p:grpSp>
      <p:grpSp>
        <p:nvGrpSpPr>
          <p:cNvPr id="5" name="Group 4"/>
          <p:cNvGrpSpPr/>
          <p:nvPr/>
        </p:nvGrpSpPr>
        <p:grpSpPr>
          <a:xfrm>
            <a:off x="2234055" y="3636560"/>
            <a:ext cx="2128932" cy="1724102"/>
            <a:chOff x="4008489" y="3955108"/>
            <a:chExt cx="2128932" cy="1724102"/>
          </a:xfrm>
        </p:grpSpPr>
        <p:pic>
          <p:nvPicPr>
            <p:cNvPr id="20" name="Picture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08489" y="3955108"/>
              <a:ext cx="2128932" cy="1724102"/>
            </a:xfrm>
            <a:prstGeom prst="rect">
              <a:avLst/>
            </a:prstGeom>
          </p:spPr>
        </p:pic>
        <p:sp>
          <p:nvSpPr>
            <p:cNvPr id="21" name="TextBox 20"/>
            <p:cNvSpPr txBox="1"/>
            <p:nvPr/>
          </p:nvSpPr>
          <p:spPr>
            <a:xfrm>
              <a:off x="5586388" y="3955108"/>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1883</a:t>
              </a:r>
              <a:endParaRPr lang="en-US" sz="1400" dirty="0"/>
            </a:p>
          </p:txBody>
        </p:sp>
      </p:grpSp>
      <p:grpSp>
        <p:nvGrpSpPr>
          <p:cNvPr id="6" name="Group 5"/>
          <p:cNvGrpSpPr/>
          <p:nvPr/>
        </p:nvGrpSpPr>
        <p:grpSpPr>
          <a:xfrm>
            <a:off x="2732275" y="5434302"/>
            <a:ext cx="5102488" cy="1164147"/>
            <a:chOff x="2656784" y="5518386"/>
            <a:chExt cx="5102488" cy="1164147"/>
          </a:xfrm>
        </p:grpSpPr>
        <p:pic>
          <p:nvPicPr>
            <p:cNvPr id="22" name="Picture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656784" y="5518386"/>
              <a:ext cx="5102488" cy="1164147"/>
            </a:xfrm>
            <a:prstGeom prst="rect">
              <a:avLst/>
            </a:prstGeom>
          </p:spPr>
        </p:pic>
        <p:sp>
          <p:nvSpPr>
            <p:cNvPr id="23" name="TextBox 22"/>
            <p:cNvSpPr txBox="1"/>
            <p:nvPr/>
          </p:nvSpPr>
          <p:spPr>
            <a:xfrm>
              <a:off x="2656784" y="5518386"/>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1911</a:t>
              </a:r>
              <a:endParaRPr lang="en-US" sz="1400" dirty="0"/>
            </a:p>
          </p:txBody>
        </p:sp>
      </p:grpSp>
      <p:grpSp>
        <p:nvGrpSpPr>
          <p:cNvPr id="10" name="Group 9"/>
          <p:cNvGrpSpPr/>
          <p:nvPr/>
        </p:nvGrpSpPr>
        <p:grpSpPr>
          <a:xfrm>
            <a:off x="6074185" y="1464056"/>
            <a:ext cx="2217448" cy="1740697"/>
            <a:chOff x="4773902" y="3646117"/>
            <a:chExt cx="2217448" cy="1740697"/>
          </a:xfrm>
        </p:grpSpPr>
        <p:pic>
          <p:nvPicPr>
            <p:cNvPr id="24" name="Picture 2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73902" y="3646117"/>
              <a:ext cx="2217448" cy="1740697"/>
            </a:xfrm>
            <a:prstGeom prst="rect">
              <a:avLst/>
            </a:prstGeom>
          </p:spPr>
        </p:pic>
        <p:sp>
          <p:nvSpPr>
            <p:cNvPr id="26" name="TextBox 25"/>
            <p:cNvSpPr txBox="1"/>
            <p:nvPr/>
          </p:nvSpPr>
          <p:spPr>
            <a:xfrm>
              <a:off x="4773902" y="3646117"/>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1951</a:t>
              </a:r>
              <a:endParaRPr lang="en-US" sz="1400" dirty="0"/>
            </a:p>
          </p:txBody>
        </p:sp>
      </p:grpSp>
      <p:grpSp>
        <p:nvGrpSpPr>
          <p:cNvPr id="29" name="Group 28"/>
          <p:cNvGrpSpPr/>
          <p:nvPr/>
        </p:nvGrpSpPr>
        <p:grpSpPr>
          <a:xfrm>
            <a:off x="5929703" y="3607827"/>
            <a:ext cx="2933701" cy="1724956"/>
            <a:chOff x="4405313" y="3619105"/>
            <a:chExt cx="2933701" cy="1724956"/>
          </a:xfrm>
        </p:grpSpPr>
        <p:pic>
          <p:nvPicPr>
            <p:cNvPr id="27" name="Picture 26"/>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405313" y="3619105"/>
              <a:ext cx="2933701" cy="1724956"/>
            </a:xfrm>
            <a:prstGeom prst="rect">
              <a:avLst/>
            </a:prstGeom>
          </p:spPr>
        </p:pic>
        <p:sp>
          <p:nvSpPr>
            <p:cNvPr id="28" name="TextBox 27"/>
            <p:cNvSpPr txBox="1"/>
            <p:nvPr/>
          </p:nvSpPr>
          <p:spPr>
            <a:xfrm>
              <a:off x="4405313" y="3619105"/>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1980</a:t>
              </a:r>
              <a:endParaRPr lang="en-US" sz="1400" dirty="0"/>
            </a:p>
          </p:txBody>
        </p:sp>
      </p:grpSp>
      <p:sp>
        <p:nvSpPr>
          <p:cNvPr id="30" name="Rectangle 29"/>
          <p:cNvSpPr/>
          <p:nvPr/>
        </p:nvSpPr>
        <p:spPr>
          <a:xfrm>
            <a:off x="225061"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214921"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07548"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55624"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34150"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92001"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612350"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535" y="3482745"/>
            <a:ext cx="1664277" cy="369332"/>
          </a:xfrm>
          <a:prstGeom prst="rect">
            <a:avLst/>
          </a:prstGeom>
          <a:noFill/>
        </p:spPr>
        <p:txBody>
          <a:bodyPr wrap="square" rtlCol="0">
            <a:spAutoFit/>
          </a:bodyPr>
          <a:lstStyle/>
          <a:p>
            <a:r>
              <a:rPr lang="en-US" dirty="0" smtClean="0"/>
              <a:t>Timeline</a:t>
            </a:r>
            <a:endParaRPr lang="en-US" dirty="0"/>
          </a:p>
        </p:txBody>
      </p:sp>
      <p:sp>
        <p:nvSpPr>
          <p:cNvPr id="3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B"/>
          <p:cNvSpPr/>
          <p:nvPr/>
        </p:nvSpPr>
        <p:spPr>
          <a:xfrm>
            <a:off x="0" y="6781800"/>
            <a:ext cx="1055077"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066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Bridges</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4</a:t>
            </a:fld>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824" y="1641402"/>
            <a:ext cx="2280219" cy="17116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76594" y="1641403"/>
            <a:ext cx="2104606" cy="1704403"/>
          </a:xfrm>
          <a:prstGeom prst="rect">
            <a:avLst/>
          </a:prstGeom>
        </p:spPr>
      </p:pic>
      <p:sp>
        <p:nvSpPr>
          <p:cNvPr id="6" name="TextBox 5"/>
          <p:cNvSpPr txBox="1"/>
          <p:nvPr/>
        </p:nvSpPr>
        <p:spPr>
          <a:xfrm>
            <a:off x="1067824" y="1293804"/>
            <a:ext cx="2280219" cy="338554"/>
          </a:xfrm>
          <a:prstGeom prst="rect">
            <a:avLst/>
          </a:prstGeom>
          <a:noFill/>
        </p:spPr>
        <p:txBody>
          <a:bodyPr wrap="square" rtlCol="0">
            <a:spAutoFit/>
          </a:bodyPr>
          <a:lstStyle/>
          <a:p>
            <a:pPr algn="ctr"/>
            <a:r>
              <a:rPr lang="en-US" sz="1600" b="1" u="sng" dirty="0" smtClean="0"/>
              <a:t>Arch</a:t>
            </a:r>
            <a:endParaRPr lang="en-US" sz="1600" b="1" u="sng" dirty="0"/>
          </a:p>
        </p:txBody>
      </p:sp>
      <p:sp>
        <p:nvSpPr>
          <p:cNvPr id="7" name="TextBox 6"/>
          <p:cNvSpPr txBox="1"/>
          <p:nvPr/>
        </p:nvSpPr>
        <p:spPr>
          <a:xfrm>
            <a:off x="1067824" y="3345806"/>
            <a:ext cx="2280219" cy="523219"/>
          </a:xfrm>
          <a:prstGeom prst="rect">
            <a:avLst/>
          </a:prstGeom>
          <a:noFill/>
        </p:spPr>
        <p:txBody>
          <a:bodyPr wrap="square" rtlCol="0">
            <a:spAutoFit/>
          </a:bodyPr>
          <a:lstStyle/>
          <a:p>
            <a:pPr algn="ctr"/>
            <a:r>
              <a:rPr lang="en-US" sz="1400" dirty="0" err="1" smtClean="0"/>
              <a:t>Garabit</a:t>
            </a:r>
            <a:r>
              <a:rPr lang="en-US" sz="1400" dirty="0" smtClean="0"/>
              <a:t> Viaduct</a:t>
            </a:r>
          </a:p>
          <a:p>
            <a:pPr algn="ctr"/>
            <a:r>
              <a:rPr lang="en-US" sz="1400" dirty="0" smtClean="0"/>
              <a:t>By Gustave Eiffel</a:t>
            </a:r>
            <a:endParaRPr lang="en-US" sz="1400" dirty="0"/>
          </a:p>
        </p:txBody>
      </p:sp>
      <p:sp>
        <p:nvSpPr>
          <p:cNvPr id="8" name="TextBox 7"/>
          <p:cNvSpPr txBox="1"/>
          <p:nvPr/>
        </p:nvSpPr>
        <p:spPr>
          <a:xfrm>
            <a:off x="3672484" y="3345806"/>
            <a:ext cx="2108715" cy="523219"/>
          </a:xfrm>
          <a:prstGeom prst="rect">
            <a:avLst/>
          </a:prstGeom>
          <a:noFill/>
        </p:spPr>
        <p:txBody>
          <a:bodyPr wrap="square" rtlCol="0">
            <a:spAutoFit/>
          </a:bodyPr>
          <a:lstStyle/>
          <a:p>
            <a:pPr algn="ctr"/>
            <a:r>
              <a:rPr lang="en-US" sz="1400" dirty="0" smtClean="0"/>
              <a:t>Brooklyn Bridge</a:t>
            </a:r>
          </a:p>
          <a:p>
            <a:pPr algn="ctr"/>
            <a:r>
              <a:rPr lang="en-US" sz="1400" dirty="0" smtClean="0"/>
              <a:t>By John Roebling</a:t>
            </a:r>
            <a:endParaRPr lang="en-US" sz="1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05641" y="1641402"/>
            <a:ext cx="2164010" cy="1698748"/>
          </a:xfrm>
          <a:prstGeom prst="rect">
            <a:avLst/>
          </a:prstGeom>
        </p:spPr>
      </p:pic>
      <p:sp>
        <p:nvSpPr>
          <p:cNvPr id="10" name="TextBox 9"/>
          <p:cNvSpPr txBox="1"/>
          <p:nvPr/>
        </p:nvSpPr>
        <p:spPr>
          <a:xfrm>
            <a:off x="5988131" y="3345806"/>
            <a:ext cx="2412855" cy="523219"/>
          </a:xfrm>
          <a:prstGeom prst="rect">
            <a:avLst/>
          </a:prstGeom>
          <a:noFill/>
        </p:spPr>
        <p:txBody>
          <a:bodyPr wrap="square" rtlCol="0">
            <a:spAutoFit/>
          </a:bodyPr>
          <a:lstStyle/>
          <a:p>
            <a:pPr algn="ctr"/>
            <a:r>
              <a:rPr lang="en-US" sz="1400" dirty="0" smtClean="0"/>
              <a:t>Walnut Lane Memorial Bridge</a:t>
            </a:r>
          </a:p>
          <a:p>
            <a:pPr algn="ctr"/>
            <a:r>
              <a:rPr lang="en-US" sz="1400" dirty="0" smtClean="0"/>
              <a:t>By Gustave </a:t>
            </a:r>
            <a:r>
              <a:rPr lang="en-US" sz="1400" dirty="0" err="1" smtClean="0"/>
              <a:t>Magnel</a:t>
            </a:r>
            <a:endParaRPr lang="en-US" sz="1400" dirty="0"/>
          </a:p>
        </p:txBody>
      </p:sp>
      <p:sp>
        <p:nvSpPr>
          <p:cNvPr id="11" name="TextBox 10"/>
          <p:cNvSpPr txBox="1"/>
          <p:nvPr/>
        </p:nvSpPr>
        <p:spPr>
          <a:xfrm>
            <a:off x="3467387" y="1293804"/>
            <a:ext cx="2460804" cy="338554"/>
          </a:xfrm>
          <a:prstGeom prst="rect">
            <a:avLst/>
          </a:prstGeom>
          <a:noFill/>
        </p:spPr>
        <p:txBody>
          <a:bodyPr wrap="square" rtlCol="0">
            <a:spAutoFit/>
          </a:bodyPr>
          <a:lstStyle/>
          <a:p>
            <a:pPr algn="ctr"/>
            <a:r>
              <a:rPr lang="en-US" sz="1600" b="1" u="sng" dirty="0" smtClean="0"/>
              <a:t>Suspension / Cable Stayed</a:t>
            </a:r>
            <a:endParaRPr lang="en-US" sz="1600" b="1" u="sng" dirty="0"/>
          </a:p>
        </p:txBody>
      </p:sp>
      <p:sp>
        <p:nvSpPr>
          <p:cNvPr id="12" name="TextBox 11"/>
          <p:cNvSpPr txBox="1"/>
          <p:nvPr/>
        </p:nvSpPr>
        <p:spPr>
          <a:xfrm>
            <a:off x="6047536" y="1293804"/>
            <a:ext cx="2280219" cy="338554"/>
          </a:xfrm>
          <a:prstGeom prst="rect">
            <a:avLst/>
          </a:prstGeom>
          <a:noFill/>
        </p:spPr>
        <p:txBody>
          <a:bodyPr wrap="square" rtlCol="0">
            <a:spAutoFit/>
          </a:bodyPr>
          <a:lstStyle/>
          <a:p>
            <a:pPr algn="ctr"/>
            <a:r>
              <a:rPr lang="en-US" sz="1600" b="1" u="sng" dirty="0" smtClean="0"/>
              <a:t>Girder</a:t>
            </a:r>
            <a:endParaRPr lang="en-US" sz="1600" b="1" u="sng" dirty="0"/>
          </a:p>
        </p:txBody>
      </p:sp>
      <p:sp>
        <p:nvSpPr>
          <p:cNvPr id="13" name="TextBox 12"/>
          <p:cNvSpPr txBox="1"/>
          <p:nvPr/>
        </p:nvSpPr>
        <p:spPr>
          <a:xfrm>
            <a:off x="780419" y="3885359"/>
            <a:ext cx="2280219" cy="338554"/>
          </a:xfrm>
          <a:prstGeom prst="rect">
            <a:avLst/>
          </a:prstGeom>
          <a:noFill/>
        </p:spPr>
        <p:txBody>
          <a:bodyPr wrap="square" rtlCol="0">
            <a:spAutoFit/>
          </a:bodyPr>
          <a:lstStyle/>
          <a:p>
            <a:pPr algn="ctr"/>
            <a:r>
              <a:rPr lang="en-US" sz="1600" b="1" u="sng" dirty="0" smtClean="0"/>
              <a:t>Truss</a:t>
            </a:r>
            <a:endParaRPr lang="en-US" sz="1600" b="1" u="sng" dirty="0"/>
          </a:p>
        </p:txBody>
      </p:sp>
      <p:sp>
        <p:nvSpPr>
          <p:cNvPr id="14" name="TextBox 13"/>
          <p:cNvSpPr txBox="1"/>
          <p:nvPr/>
        </p:nvSpPr>
        <p:spPr>
          <a:xfrm>
            <a:off x="3807150" y="3885359"/>
            <a:ext cx="2280219" cy="338554"/>
          </a:xfrm>
          <a:prstGeom prst="rect">
            <a:avLst/>
          </a:prstGeom>
          <a:noFill/>
        </p:spPr>
        <p:txBody>
          <a:bodyPr wrap="square" rtlCol="0">
            <a:spAutoFit/>
          </a:bodyPr>
          <a:lstStyle/>
          <a:p>
            <a:pPr algn="ctr"/>
            <a:r>
              <a:rPr lang="en-US" sz="1600" b="1" u="sng" dirty="0" smtClean="0"/>
              <a:t>Suspension</a:t>
            </a:r>
            <a:endParaRPr lang="en-US" sz="1600" b="1" u="sng" dirty="0"/>
          </a:p>
        </p:txBody>
      </p:sp>
      <p:sp>
        <p:nvSpPr>
          <p:cNvPr id="15" name="TextBox 14"/>
          <p:cNvSpPr txBox="1"/>
          <p:nvPr/>
        </p:nvSpPr>
        <p:spPr>
          <a:xfrm>
            <a:off x="6760851" y="3885359"/>
            <a:ext cx="1713163" cy="338554"/>
          </a:xfrm>
          <a:prstGeom prst="rect">
            <a:avLst/>
          </a:prstGeom>
          <a:noFill/>
        </p:spPr>
        <p:txBody>
          <a:bodyPr wrap="square" rtlCol="0">
            <a:spAutoFit/>
          </a:bodyPr>
          <a:lstStyle/>
          <a:p>
            <a:pPr algn="ctr"/>
            <a:r>
              <a:rPr lang="en-US" sz="1600" b="1" u="sng" dirty="0" smtClean="0"/>
              <a:t>Cable Stayed</a:t>
            </a:r>
            <a:endParaRPr lang="en-US" sz="1600" b="1" u="sng"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8367" y="4206705"/>
            <a:ext cx="2417786" cy="1606435"/>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46477" y="4206705"/>
            <a:ext cx="2141913" cy="1606435"/>
          </a:xfrm>
          <a:prstGeom prst="rect">
            <a:avLst/>
          </a:prstGeom>
        </p:spPr>
      </p:pic>
      <p:sp>
        <p:nvSpPr>
          <p:cNvPr id="18" name="TextBox 17"/>
          <p:cNvSpPr txBox="1"/>
          <p:nvPr/>
        </p:nvSpPr>
        <p:spPr>
          <a:xfrm>
            <a:off x="6711024" y="5813140"/>
            <a:ext cx="1812815" cy="523219"/>
          </a:xfrm>
          <a:prstGeom prst="rect">
            <a:avLst/>
          </a:prstGeom>
          <a:noFill/>
        </p:spPr>
        <p:txBody>
          <a:bodyPr wrap="square" rtlCol="0">
            <a:spAutoFit/>
          </a:bodyPr>
          <a:lstStyle/>
          <a:p>
            <a:pPr algn="ctr"/>
            <a:r>
              <a:rPr lang="en-US" sz="1400" dirty="0" smtClean="0"/>
              <a:t>Puente del </a:t>
            </a:r>
            <a:r>
              <a:rPr lang="en-US" sz="1400" dirty="0" err="1" smtClean="0"/>
              <a:t>Alamillo</a:t>
            </a:r>
            <a:endParaRPr lang="en-US" sz="1400" dirty="0" smtClean="0"/>
          </a:p>
          <a:p>
            <a:pPr algn="ctr"/>
            <a:r>
              <a:rPr lang="en-US" sz="1400" dirty="0" smtClean="0"/>
              <a:t>By Santiago </a:t>
            </a:r>
            <a:r>
              <a:rPr lang="en-US" sz="1400" dirty="0" err="1" smtClean="0"/>
              <a:t>Calatrava</a:t>
            </a:r>
            <a:endParaRPr lang="en-US" sz="1400" dirty="0"/>
          </a:p>
        </p:txBody>
      </p:sp>
      <p:sp>
        <p:nvSpPr>
          <p:cNvPr id="19" name="TextBox 18"/>
          <p:cNvSpPr txBox="1"/>
          <p:nvPr/>
        </p:nvSpPr>
        <p:spPr>
          <a:xfrm>
            <a:off x="3807150" y="5820081"/>
            <a:ext cx="2273314" cy="523219"/>
          </a:xfrm>
          <a:prstGeom prst="rect">
            <a:avLst/>
          </a:prstGeom>
          <a:noFill/>
        </p:spPr>
        <p:txBody>
          <a:bodyPr wrap="square" rtlCol="0">
            <a:spAutoFit/>
          </a:bodyPr>
          <a:lstStyle/>
          <a:p>
            <a:pPr algn="ctr"/>
            <a:r>
              <a:rPr lang="en-US" sz="1400" dirty="0" smtClean="0"/>
              <a:t>George Washington Bridge</a:t>
            </a:r>
          </a:p>
          <a:p>
            <a:pPr algn="ctr"/>
            <a:r>
              <a:rPr lang="en-US" sz="1400" dirty="0" smtClean="0"/>
              <a:t>By </a:t>
            </a:r>
            <a:r>
              <a:rPr lang="en-US" sz="1400" dirty="0" err="1" smtClean="0"/>
              <a:t>Othmar</a:t>
            </a:r>
            <a:r>
              <a:rPr lang="en-US" sz="1400" dirty="0" smtClean="0"/>
              <a:t> Amman</a:t>
            </a:r>
            <a:endParaRPr lang="en-US" sz="1400" dirty="0"/>
          </a:p>
        </p:txBody>
      </p:sp>
      <p:sp>
        <p:nvSpPr>
          <p:cNvPr id="20" name="TextBox 19"/>
          <p:cNvSpPr txBox="1"/>
          <p:nvPr/>
        </p:nvSpPr>
        <p:spPr>
          <a:xfrm>
            <a:off x="827588" y="5813140"/>
            <a:ext cx="2280219" cy="523219"/>
          </a:xfrm>
          <a:prstGeom prst="rect">
            <a:avLst/>
          </a:prstGeom>
          <a:noFill/>
        </p:spPr>
        <p:txBody>
          <a:bodyPr wrap="square" rtlCol="0">
            <a:spAutoFit/>
          </a:bodyPr>
          <a:lstStyle/>
          <a:p>
            <a:pPr algn="ctr"/>
            <a:r>
              <a:rPr lang="en-US" sz="1400" dirty="0" smtClean="0"/>
              <a:t>Francis Scott Key Bridge</a:t>
            </a:r>
          </a:p>
          <a:p>
            <a:pPr algn="ctr"/>
            <a:r>
              <a:rPr lang="en-US" sz="1400" dirty="0" smtClean="0"/>
              <a:t>J.E. Greiner Co., Inc.</a:t>
            </a:r>
            <a:endParaRPr lang="en-US" sz="1400" dirty="0"/>
          </a:p>
        </p:txBody>
      </p:sp>
      <p:pic>
        <p:nvPicPr>
          <p:cNvPr id="21" name="Picture 2" descr="https://i.ytimg.com/vi/ZzgHzUfC3H0/maxresdefault.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93016" y="4206705"/>
            <a:ext cx="2855027" cy="1606435"/>
          </a:xfrm>
          <a:prstGeom prst="rect">
            <a:avLst/>
          </a:prstGeom>
          <a:noFill/>
          <a:extLst>
            <a:ext uri="{909E8E84-426E-40DD-AFC4-6F175D3DCCD1}">
              <a14:hiddenFill xmlns:a14="http://schemas.microsoft.com/office/drawing/2010/main">
                <a:solidFill>
                  <a:srgbClr val="FFFFFF"/>
                </a:solidFill>
              </a14:hiddenFill>
            </a:ext>
          </a:extLst>
        </p:spPr>
      </p:pic>
      <p:sp>
        <p:nvSpPr>
          <p:cNvPr id="24"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B"/>
          <p:cNvSpPr/>
          <p:nvPr/>
        </p:nvSpPr>
        <p:spPr>
          <a:xfrm>
            <a:off x="0" y="6781800"/>
            <a:ext cx="1406769"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014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ouramigosgetlooped.files.wordpress.com/2014/09/fsk-bridge-w-nc-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811" t="8965" r="21290" b="50355"/>
          <a:stretch/>
        </p:blipFill>
        <p:spPr bwMode="auto">
          <a:xfrm>
            <a:off x="784870" y="4206971"/>
            <a:ext cx="2318640" cy="1610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Types of Bridges</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5</a:t>
            </a:fld>
            <a:endParaRPr lang="en-US" dirty="0"/>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824" y="1641402"/>
            <a:ext cx="2280219" cy="171161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76594" y="1641403"/>
            <a:ext cx="2104606" cy="1704403"/>
          </a:xfrm>
          <a:prstGeom prst="rect">
            <a:avLst/>
          </a:prstGeom>
        </p:spPr>
      </p:pic>
      <p:sp>
        <p:nvSpPr>
          <p:cNvPr id="6" name="TextBox 5"/>
          <p:cNvSpPr txBox="1"/>
          <p:nvPr/>
        </p:nvSpPr>
        <p:spPr>
          <a:xfrm>
            <a:off x="1067824" y="1293804"/>
            <a:ext cx="2280219" cy="338554"/>
          </a:xfrm>
          <a:prstGeom prst="rect">
            <a:avLst/>
          </a:prstGeom>
          <a:noFill/>
        </p:spPr>
        <p:txBody>
          <a:bodyPr wrap="square" rtlCol="0">
            <a:spAutoFit/>
          </a:bodyPr>
          <a:lstStyle/>
          <a:p>
            <a:pPr algn="ctr"/>
            <a:r>
              <a:rPr lang="en-US" sz="1600" b="1" u="sng" dirty="0" smtClean="0"/>
              <a:t>Arch</a:t>
            </a:r>
            <a:endParaRPr lang="en-US" sz="1600" b="1" u="sng" dirty="0"/>
          </a:p>
        </p:txBody>
      </p:sp>
      <p:sp>
        <p:nvSpPr>
          <p:cNvPr id="7" name="TextBox 6"/>
          <p:cNvSpPr txBox="1"/>
          <p:nvPr/>
        </p:nvSpPr>
        <p:spPr>
          <a:xfrm>
            <a:off x="1067824" y="3345806"/>
            <a:ext cx="2280219" cy="523219"/>
          </a:xfrm>
          <a:prstGeom prst="rect">
            <a:avLst/>
          </a:prstGeom>
          <a:noFill/>
        </p:spPr>
        <p:txBody>
          <a:bodyPr wrap="square" rtlCol="0">
            <a:spAutoFit/>
          </a:bodyPr>
          <a:lstStyle/>
          <a:p>
            <a:pPr algn="ctr"/>
            <a:r>
              <a:rPr lang="en-US" sz="1400" dirty="0" err="1" smtClean="0"/>
              <a:t>Garabit</a:t>
            </a:r>
            <a:r>
              <a:rPr lang="en-US" sz="1400" dirty="0" smtClean="0"/>
              <a:t> Viaduct</a:t>
            </a:r>
          </a:p>
          <a:p>
            <a:pPr algn="ctr"/>
            <a:r>
              <a:rPr lang="en-US" sz="1400" dirty="0" smtClean="0"/>
              <a:t>By Gustave Eiffel</a:t>
            </a:r>
            <a:endParaRPr lang="en-US" sz="1400" dirty="0"/>
          </a:p>
        </p:txBody>
      </p:sp>
      <p:sp>
        <p:nvSpPr>
          <p:cNvPr id="8" name="TextBox 7"/>
          <p:cNvSpPr txBox="1"/>
          <p:nvPr/>
        </p:nvSpPr>
        <p:spPr>
          <a:xfrm>
            <a:off x="3672484" y="3345806"/>
            <a:ext cx="2108715" cy="523219"/>
          </a:xfrm>
          <a:prstGeom prst="rect">
            <a:avLst/>
          </a:prstGeom>
          <a:noFill/>
        </p:spPr>
        <p:txBody>
          <a:bodyPr wrap="square" rtlCol="0">
            <a:spAutoFit/>
          </a:bodyPr>
          <a:lstStyle/>
          <a:p>
            <a:pPr algn="ctr"/>
            <a:r>
              <a:rPr lang="en-US" sz="1400" dirty="0" smtClean="0"/>
              <a:t>Brooklyn Bridge</a:t>
            </a:r>
          </a:p>
          <a:p>
            <a:pPr algn="ctr"/>
            <a:r>
              <a:rPr lang="en-US" sz="1400" dirty="0" smtClean="0"/>
              <a:t>By John Roebling</a:t>
            </a:r>
            <a:endParaRPr lang="en-US" sz="14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05641" y="1641402"/>
            <a:ext cx="2164010" cy="1698748"/>
          </a:xfrm>
          <a:prstGeom prst="rect">
            <a:avLst/>
          </a:prstGeom>
        </p:spPr>
      </p:pic>
      <p:sp>
        <p:nvSpPr>
          <p:cNvPr id="10" name="TextBox 9"/>
          <p:cNvSpPr txBox="1"/>
          <p:nvPr/>
        </p:nvSpPr>
        <p:spPr>
          <a:xfrm>
            <a:off x="5988131" y="3345806"/>
            <a:ext cx="2412855" cy="523219"/>
          </a:xfrm>
          <a:prstGeom prst="rect">
            <a:avLst/>
          </a:prstGeom>
          <a:noFill/>
        </p:spPr>
        <p:txBody>
          <a:bodyPr wrap="square" rtlCol="0">
            <a:spAutoFit/>
          </a:bodyPr>
          <a:lstStyle/>
          <a:p>
            <a:pPr algn="ctr"/>
            <a:r>
              <a:rPr lang="en-US" sz="1400" dirty="0" smtClean="0"/>
              <a:t>Walnut Lane Memorial Bridge</a:t>
            </a:r>
          </a:p>
          <a:p>
            <a:pPr algn="ctr"/>
            <a:r>
              <a:rPr lang="en-US" sz="1400" dirty="0" smtClean="0"/>
              <a:t>By Gustave </a:t>
            </a:r>
            <a:r>
              <a:rPr lang="en-US" sz="1400" dirty="0" err="1" smtClean="0"/>
              <a:t>Magnel</a:t>
            </a:r>
            <a:endParaRPr lang="en-US" sz="1400" dirty="0"/>
          </a:p>
        </p:txBody>
      </p:sp>
      <p:sp>
        <p:nvSpPr>
          <p:cNvPr id="11" name="TextBox 10"/>
          <p:cNvSpPr txBox="1"/>
          <p:nvPr/>
        </p:nvSpPr>
        <p:spPr>
          <a:xfrm>
            <a:off x="3467387" y="1293804"/>
            <a:ext cx="2460804" cy="338554"/>
          </a:xfrm>
          <a:prstGeom prst="rect">
            <a:avLst/>
          </a:prstGeom>
          <a:noFill/>
        </p:spPr>
        <p:txBody>
          <a:bodyPr wrap="square" rtlCol="0">
            <a:spAutoFit/>
          </a:bodyPr>
          <a:lstStyle/>
          <a:p>
            <a:pPr algn="ctr"/>
            <a:r>
              <a:rPr lang="en-US" sz="1600" b="1" u="sng" dirty="0" smtClean="0"/>
              <a:t>Suspension / Cable Stayed</a:t>
            </a:r>
            <a:endParaRPr lang="en-US" sz="1600" b="1" u="sng" dirty="0"/>
          </a:p>
        </p:txBody>
      </p:sp>
      <p:sp>
        <p:nvSpPr>
          <p:cNvPr id="12" name="TextBox 11"/>
          <p:cNvSpPr txBox="1"/>
          <p:nvPr/>
        </p:nvSpPr>
        <p:spPr>
          <a:xfrm>
            <a:off x="6047536" y="1293804"/>
            <a:ext cx="2280219" cy="338554"/>
          </a:xfrm>
          <a:prstGeom prst="rect">
            <a:avLst/>
          </a:prstGeom>
          <a:noFill/>
        </p:spPr>
        <p:txBody>
          <a:bodyPr wrap="square" rtlCol="0">
            <a:spAutoFit/>
          </a:bodyPr>
          <a:lstStyle/>
          <a:p>
            <a:pPr algn="ctr"/>
            <a:r>
              <a:rPr lang="en-US" sz="1600" b="1" u="sng" dirty="0" smtClean="0"/>
              <a:t>Girder</a:t>
            </a:r>
            <a:endParaRPr lang="en-US" sz="1600" b="1" u="sng" dirty="0"/>
          </a:p>
        </p:txBody>
      </p:sp>
      <p:sp>
        <p:nvSpPr>
          <p:cNvPr id="13" name="TextBox 12"/>
          <p:cNvSpPr txBox="1"/>
          <p:nvPr/>
        </p:nvSpPr>
        <p:spPr>
          <a:xfrm>
            <a:off x="780419" y="3885359"/>
            <a:ext cx="2280219" cy="338554"/>
          </a:xfrm>
          <a:prstGeom prst="rect">
            <a:avLst/>
          </a:prstGeom>
          <a:noFill/>
        </p:spPr>
        <p:txBody>
          <a:bodyPr wrap="square" rtlCol="0">
            <a:spAutoFit/>
          </a:bodyPr>
          <a:lstStyle/>
          <a:p>
            <a:pPr algn="ctr"/>
            <a:r>
              <a:rPr lang="en-US" sz="1600" b="1" u="sng" dirty="0" smtClean="0"/>
              <a:t>Truss</a:t>
            </a:r>
            <a:endParaRPr lang="en-US" sz="1600" b="1" u="sng" dirty="0"/>
          </a:p>
        </p:txBody>
      </p:sp>
      <p:sp>
        <p:nvSpPr>
          <p:cNvPr id="14" name="TextBox 13"/>
          <p:cNvSpPr txBox="1"/>
          <p:nvPr/>
        </p:nvSpPr>
        <p:spPr>
          <a:xfrm>
            <a:off x="3807150" y="3885359"/>
            <a:ext cx="2280219" cy="338554"/>
          </a:xfrm>
          <a:prstGeom prst="rect">
            <a:avLst/>
          </a:prstGeom>
          <a:noFill/>
        </p:spPr>
        <p:txBody>
          <a:bodyPr wrap="square" rtlCol="0">
            <a:spAutoFit/>
          </a:bodyPr>
          <a:lstStyle/>
          <a:p>
            <a:pPr algn="ctr"/>
            <a:r>
              <a:rPr lang="en-US" sz="1600" b="1" u="sng" dirty="0" smtClean="0"/>
              <a:t>Suspension</a:t>
            </a:r>
            <a:endParaRPr lang="en-US" sz="1600" b="1" u="sng" dirty="0"/>
          </a:p>
        </p:txBody>
      </p:sp>
      <p:sp>
        <p:nvSpPr>
          <p:cNvPr id="15" name="TextBox 14"/>
          <p:cNvSpPr txBox="1"/>
          <p:nvPr/>
        </p:nvSpPr>
        <p:spPr>
          <a:xfrm>
            <a:off x="6760851" y="3885359"/>
            <a:ext cx="1713163" cy="338554"/>
          </a:xfrm>
          <a:prstGeom prst="rect">
            <a:avLst/>
          </a:prstGeom>
          <a:noFill/>
        </p:spPr>
        <p:txBody>
          <a:bodyPr wrap="square" rtlCol="0">
            <a:spAutoFit/>
          </a:bodyPr>
          <a:lstStyle/>
          <a:p>
            <a:pPr algn="ctr"/>
            <a:r>
              <a:rPr lang="en-US" sz="1600" b="1" u="sng" dirty="0" smtClean="0"/>
              <a:t>Cable Stayed</a:t>
            </a:r>
            <a:endParaRPr lang="en-US" sz="1600" b="1" u="sng"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38367" y="4206705"/>
            <a:ext cx="2417786" cy="1606435"/>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46477" y="4206705"/>
            <a:ext cx="2141913" cy="1606435"/>
          </a:xfrm>
          <a:prstGeom prst="rect">
            <a:avLst/>
          </a:prstGeom>
        </p:spPr>
      </p:pic>
      <p:sp>
        <p:nvSpPr>
          <p:cNvPr id="18" name="TextBox 17"/>
          <p:cNvSpPr txBox="1"/>
          <p:nvPr/>
        </p:nvSpPr>
        <p:spPr>
          <a:xfrm>
            <a:off x="6711024" y="5813140"/>
            <a:ext cx="1812815" cy="523219"/>
          </a:xfrm>
          <a:prstGeom prst="rect">
            <a:avLst/>
          </a:prstGeom>
          <a:noFill/>
        </p:spPr>
        <p:txBody>
          <a:bodyPr wrap="square" rtlCol="0">
            <a:spAutoFit/>
          </a:bodyPr>
          <a:lstStyle/>
          <a:p>
            <a:pPr algn="ctr"/>
            <a:r>
              <a:rPr lang="en-US" sz="1400" dirty="0" smtClean="0"/>
              <a:t>Puente del </a:t>
            </a:r>
            <a:r>
              <a:rPr lang="en-US" sz="1400" dirty="0" err="1" smtClean="0"/>
              <a:t>Alamillo</a:t>
            </a:r>
            <a:endParaRPr lang="en-US" sz="1400" dirty="0" smtClean="0"/>
          </a:p>
          <a:p>
            <a:pPr algn="ctr"/>
            <a:r>
              <a:rPr lang="en-US" sz="1400" dirty="0" smtClean="0"/>
              <a:t>By Santiago </a:t>
            </a:r>
            <a:r>
              <a:rPr lang="en-US" sz="1400" dirty="0" err="1" smtClean="0"/>
              <a:t>Calatrava</a:t>
            </a:r>
            <a:endParaRPr lang="en-US" sz="1400" dirty="0"/>
          </a:p>
        </p:txBody>
      </p:sp>
      <p:sp>
        <p:nvSpPr>
          <p:cNvPr id="19" name="TextBox 18"/>
          <p:cNvSpPr txBox="1"/>
          <p:nvPr/>
        </p:nvSpPr>
        <p:spPr>
          <a:xfrm>
            <a:off x="3807150" y="5820081"/>
            <a:ext cx="2273314" cy="523219"/>
          </a:xfrm>
          <a:prstGeom prst="rect">
            <a:avLst/>
          </a:prstGeom>
          <a:noFill/>
        </p:spPr>
        <p:txBody>
          <a:bodyPr wrap="square" rtlCol="0">
            <a:spAutoFit/>
          </a:bodyPr>
          <a:lstStyle/>
          <a:p>
            <a:pPr algn="ctr"/>
            <a:r>
              <a:rPr lang="en-US" sz="1400" dirty="0" smtClean="0"/>
              <a:t>George Washington Bridge</a:t>
            </a:r>
          </a:p>
          <a:p>
            <a:pPr algn="ctr"/>
            <a:r>
              <a:rPr lang="en-US" sz="1400" dirty="0" smtClean="0"/>
              <a:t>By </a:t>
            </a:r>
            <a:r>
              <a:rPr lang="en-US" sz="1400" dirty="0" err="1" smtClean="0"/>
              <a:t>Othmar</a:t>
            </a:r>
            <a:r>
              <a:rPr lang="en-US" sz="1400" dirty="0" smtClean="0"/>
              <a:t> Amman</a:t>
            </a:r>
            <a:endParaRPr lang="en-US" sz="1400" dirty="0"/>
          </a:p>
        </p:txBody>
      </p:sp>
      <p:sp>
        <p:nvSpPr>
          <p:cNvPr id="20" name="TextBox 19"/>
          <p:cNvSpPr txBox="1"/>
          <p:nvPr/>
        </p:nvSpPr>
        <p:spPr>
          <a:xfrm>
            <a:off x="827588" y="5813140"/>
            <a:ext cx="2280219" cy="523219"/>
          </a:xfrm>
          <a:prstGeom prst="rect">
            <a:avLst/>
          </a:prstGeom>
          <a:noFill/>
        </p:spPr>
        <p:txBody>
          <a:bodyPr wrap="square" rtlCol="0">
            <a:spAutoFit/>
          </a:bodyPr>
          <a:lstStyle/>
          <a:p>
            <a:pPr algn="ctr"/>
            <a:r>
              <a:rPr lang="en-US" sz="1400" dirty="0" smtClean="0"/>
              <a:t>Francis Scott Key Bridge</a:t>
            </a:r>
          </a:p>
          <a:p>
            <a:pPr algn="ctr"/>
            <a:r>
              <a:rPr lang="en-US" sz="1400" dirty="0" smtClean="0"/>
              <a:t>J.E. Greiner Co., Inc.</a:t>
            </a:r>
            <a:endParaRPr lang="en-US" sz="1400" dirty="0"/>
          </a:p>
        </p:txBody>
      </p:sp>
      <p:sp>
        <p:nvSpPr>
          <p:cNvPr id="22" name="Down Arrow 21"/>
          <p:cNvSpPr/>
          <p:nvPr/>
        </p:nvSpPr>
        <p:spPr>
          <a:xfrm>
            <a:off x="2160635" y="1732517"/>
            <a:ext cx="160020" cy="355281"/>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2761253">
            <a:off x="1725819" y="2071830"/>
            <a:ext cx="160020" cy="686095"/>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8805084">
            <a:off x="2593857" y="2079855"/>
            <a:ext cx="160020" cy="686095"/>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5183235" y="2411075"/>
            <a:ext cx="160020" cy="355281"/>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617779" y="1971792"/>
            <a:ext cx="160020" cy="961908"/>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9014527">
            <a:off x="4910068" y="1874235"/>
            <a:ext cx="160020" cy="7360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4344245">
            <a:off x="4187365" y="1605965"/>
            <a:ext cx="160020" cy="7360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7051763" y="1662653"/>
            <a:ext cx="160020" cy="355281"/>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918695">
            <a:off x="6941346" y="2036535"/>
            <a:ext cx="160020" cy="281751"/>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0588112">
            <a:off x="6772772" y="2120923"/>
            <a:ext cx="160020" cy="23214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918695">
            <a:off x="6628515" y="2219460"/>
            <a:ext cx="160020" cy="281751"/>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0588112">
            <a:off x="6459941" y="2303848"/>
            <a:ext cx="160020" cy="23214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918695">
            <a:off x="6303526" y="2380979"/>
            <a:ext cx="160020" cy="281751"/>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6223516" y="2666945"/>
            <a:ext cx="160020" cy="473130"/>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5518515" y="4940915"/>
            <a:ext cx="160020" cy="355281"/>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9014527">
            <a:off x="5280996" y="4546934"/>
            <a:ext cx="160020" cy="57688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5048181" y="4519968"/>
            <a:ext cx="160020" cy="1020507"/>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4428051">
            <a:off x="4518261" y="4041347"/>
            <a:ext cx="160020" cy="105717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8167735" y="4928994"/>
            <a:ext cx="160020" cy="355281"/>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7021291">
            <a:off x="7335594" y="4055328"/>
            <a:ext cx="160020" cy="160272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rot="20968548">
            <a:off x="6706493" y="4627060"/>
            <a:ext cx="160020" cy="658377"/>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10800000">
            <a:off x="1368403" y="4314464"/>
            <a:ext cx="160020" cy="91812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rot="10800000">
            <a:off x="1655843" y="4345040"/>
            <a:ext cx="160020" cy="49311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10800000">
            <a:off x="1069579" y="4314465"/>
            <a:ext cx="160020" cy="52369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rot="1951376">
            <a:off x="875053" y="4386185"/>
            <a:ext cx="160020" cy="407188"/>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rot="10800000">
            <a:off x="1941964" y="4370586"/>
            <a:ext cx="160020" cy="52369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rot="10800000">
            <a:off x="2199904" y="4426099"/>
            <a:ext cx="160020" cy="52369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rot="19949592">
            <a:off x="2079373" y="4499433"/>
            <a:ext cx="160020" cy="457209"/>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rot="10800000">
            <a:off x="2467628" y="4482963"/>
            <a:ext cx="160020" cy="52369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rot="10800000">
            <a:off x="2729547" y="4553697"/>
            <a:ext cx="160020" cy="52369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rot="19949592">
            <a:off x="2356125" y="4537209"/>
            <a:ext cx="160020" cy="457209"/>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p:nvPr/>
        </p:nvSpPr>
        <p:spPr>
          <a:xfrm rot="19949592">
            <a:off x="2594213" y="4613124"/>
            <a:ext cx="160020" cy="457209"/>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19949592">
            <a:off x="2909719" y="4663108"/>
            <a:ext cx="160020" cy="501872"/>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rot="19949592">
            <a:off x="1525901" y="4430621"/>
            <a:ext cx="160020" cy="374725"/>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19949592">
            <a:off x="1798395" y="4425959"/>
            <a:ext cx="160020" cy="457209"/>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rot="1951376">
            <a:off x="1222199" y="4411559"/>
            <a:ext cx="160020" cy="432667"/>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1368403" y="4941410"/>
            <a:ext cx="160020" cy="355281"/>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B"/>
          <p:cNvSpPr/>
          <p:nvPr/>
        </p:nvSpPr>
        <p:spPr>
          <a:xfrm>
            <a:off x="0" y="6781800"/>
            <a:ext cx="1758461"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50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Bridge Type</a:t>
            </a:r>
            <a:endParaRPr lang="en-US" dirty="0"/>
          </a:p>
        </p:txBody>
      </p:sp>
      <p:sp>
        <p:nvSpPr>
          <p:cNvPr id="4" name="Content Placeholder 3"/>
          <p:cNvSpPr>
            <a:spLocks noGrp="1"/>
          </p:cNvSpPr>
          <p:nvPr>
            <p:ph idx="1"/>
          </p:nvPr>
        </p:nvSpPr>
        <p:spPr/>
        <p:txBody>
          <a:bodyPr/>
          <a:lstStyle/>
          <a:p>
            <a:r>
              <a:rPr lang="en-US" dirty="0" smtClean="0"/>
              <a:t>Available Materials</a:t>
            </a:r>
          </a:p>
          <a:p>
            <a:pPr marL="0" indent="0">
              <a:buNone/>
            </a:pPr>
            <a:endParaRPr lang="en-US" dirty="0" smtClean="0"/>
          </a:p>
          <a:p>
            <a:pPr marL="0" indent="0">
              <a:buNone/>
            </a:pPr>
            <a:endParaRPr lang="en-US" dirty="0" smtClean="0"/>
          </a:p>
        </p:txBody>
      </p:sp>
      <p:sp>
        <p:nvSpPr>
          <p:cNvPr id="3" name="Slide Number Placeholder 2"/>
          <p:cNvSpPr>
            <a:spLocks noGrp="1"/>
          </p:cNvSpPr>
          <p:nvPr>
            <p:ph type="sldNum" sz="quarter" idx="12"/>
          </p:nvPr>
        </p:nvSpPr>
        <p:spPr/>
        <p:txBody>
          <a:bodyPr/>
          <a:lstStyle/>
          <a:p>
            <a:fld id="{6213EB2C-5E17-4797-A93C-DE8311225583}" type="slidenum">
              <a:rPr lang="en-US" smtClean="0"/>
              <a:t>6</a:t>
            </a:fld>
            <a:endParaRPr lang="en-US" dirty="0"/>
          </a:p>
        </p:txBody>
      </p:sp>
      <p:grpSp>
        <p:nvGrpSpPr>
          <p:cNvPr id="18" name="Group 17"/>
          <p:cNvGrpSpPr/>
          <p:nvPr/>
        </p:nvGrpSpPr>
        <p:grpSpPr>
          <a:xfrm>
            <a:off x="4009143" y="1573491"/>
            <a:ext cx="1489388" cy="1592472"/>
            <a:chOff x="4009143" y="1573491"/>
            <a:chExt cx="1489388" cy="1592472"/>
          </a:xfrm>
        </p:grpSpPr>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17899" y="1908810"/>
              <a:ext cx="1280632" cy="1257153"/>
            </a:xfrm>
            <a:prstGeom prst="rect">
              <a:avLst/>
            </a:prstGeom>
          </p:spPr>
        </p:pic>
        <p:sp>
          <p:nvSpPr>
            <p:cNvPr id="8" name="TextBox 7"/>
            <p:cNvSpPr txBox="1"/>
            <p:nvPr/>
          </p:nvSpPr>
          <p:spPr>
            <a:xfrm>
              <a:off x="4009143" y="1573491"/>
              <a:ext cx="1388604" cy="369332"/>
            </a:xfrm>
            <a:prstGeom prst="rect">
              <a:avLst/>
            </a:prstGeom>
            <a:noFill/>
          </p:spPr>
          <p:txBody>
            <a:bodyPr wrap="square" rtlCol="0">
              <a:spAutoFit/>
            </a:bodyPr>
            <a:lstStyle/>
            <a:p>
              <a:pPr algn="ctr"/>
              <a:r>
                <a:rPr lang="en-US" b="1" dirty="0" smtClean="0"/>
                <a:t>Concrete</a:t>
              </a:r>
              <a:endParaRPr lang="en-US" b="1" dirty="0"/>
            </a:p>
          </p:txBody>
        </p:sp>
      </p:grpSp>
      <p:grpSp>
        <p:nvGrpSpPr>
          <p:cNvPr id="20" name="Group 19"/>
          <p:cNvGrpSpPr/>
          <p:nvPr/>
        </p:nvGrpSpPr>
        <p:grpSpPr>
          <a:xfrm>
            <a:off x="5803676" y="1825625"/>
            <a:ext cx="1408654" cy="1218283"/>
            <a:chOff x="5803676" y="1825625"/>
            <a:chExt cx="1408654" cy="1218283"/>
          </a:xfrm>
        </p:grpSpPr>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03676" y="2204548"/>
              <a:ext cx="1408654" cy="839360"/>
            </a:xfrm>
            <a:prstGeom prst="rect">
              <a:avLst/>
            </a:prstGeom>
          </p:spPr>
        </p:pic>
        <p:sp>
          <p:nvSpPr>
            <p:cNvPr id="9" name="TextBox 8"/>
            <p:cNvSpPr txBox="1"/>
            <p:nvPr/>
          </p:nvSpPr>
          <p:spPr>
            <a:xfrm>
              <a:off x="5813701" y="1825625"/>
              <a:ext cx="1388604" cy="369332"/>
            </a:xfrm>
            <a:prstGeom prst="rect">
              <a:avLst/>
            </a:prstGeom>
            <a:noFill/>
          </p:spPr>
          <p:txBody>
            <a:bodyPr wrap="square" rtlCol="0">
              <a:spAutoFit/>
            </a:bodyPr>
            <a:lstStyle/>
            <a:p>
              <a:pPr algn="ctr"/>
              <a:r>
                <a:rPr lang="en-US" b="1" dirty="0" smtClean="0"/>
                <a:t>Steel</a:t>
              </a:r>
              <a:endParaRPr lang="en-US" b="1" dirty="0"/>
            </a:p>
          </p:txBody>
        </p:sp>
      </p:grpSp>
      <p:grpSp>
        <p:nvGrpSpPr>
          <p:cNvPr id="22" name="Group 21"/>
          <p:cNvGrpSpPr/>
          <p:nvPr/>
        </p:nvGrpSpPr>
        <p:grpSpPr>
          <a:xfrm>
            <a:off x="7620345" y="1825625"/>
            <a:ext cx="1428075" cy="1167312"/>
            <a:chOff x="7620345" y="1825625"/>
            <a:chExt cx="1428075" cy="1167312"/>
          </a:xfrm>
        </p:grpSpPr>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20345" y="2347008"/>
              <a:ext cx="1428075" cy="645929"/>
            </a:xfrm>
            <a:prstGeom prst="rect">
              <a:avLst/>
            </a:prstGeom>
          </p:spPr>
        </p:pic>
        <p:sp>
          <p:nvSpPr>
            <p:cNvPr id="10" name="TextBox 9"/>
            <p:cNvSpPr txBox="1"/>
            <p:nvPr/>
          </p:nvSpPr>
          <p:spPr>
            <a:xfrm>
              <a:off x="7640080" y="1825625"/>
              <a:ext cx="1388604" cy="369332"/>
            </a:xfrm>
            <a:prstGeom prst="rect">
              <a:avLst/>
            </a:prstGeom>
            <a:noFill/>
          </p:spPr>
          <p:txBody>
            <a:bodyPr wrap="square" rtlCol="0">
              <a:spAutoFit/>
            </a:bodyPr>
            <a:lstStyle/>
            <a:p>
              <a:pPr algn="ctr"/>
              <a:r>
                <a:rPr lang="en-US" b="1" dirty="0" smtClean="0"/>
                <a:t>Wood</a:t>
              </a:r>
              <a:endParaRPr lang="en-US" b="1" dirty="0"/>
            </a:p>
          </p:txBody>
        </p:sp>
      </p:grpSp>
      <p:grpSp>
        <p:nvGrpSpPr>
          <p:cNvPr id="26" name="Group 25"/>
          <p:cNvGrpSpPr/>
          <p:nvPr/>
        </p:nvGrpSpPr>
        <p:grpSpPr>
          <a:xfrm>
            <a:off x="3534399" y="3155624"/>
            <a:ext cx="2943225" cy="3436446"/>
            <a:chOff x="3534399" y="3155624"/>
            <a:chExt cx="2943225" cy="3436446"/>
          </a:xfrm>
        </p:grpSpPr>
        <p:grpSp>
          <p:nvGrpSpPr>
            <p:cNvPr id="21" name="Group 20"/>
            <p:cNvGrpSpPr/>
            <p:nvPr/>
          </p:nvGrpSpPr>
          <p:grpSpPr>
            <a:xfrm>
              <a:off x="3534399" y="3489445"/>
              <a:ext cx="2943225" cy="3102625"/>
              <a:chOff x="3534399" y="3489445"/>
              <a:chExt cx="2943225" cy="3102625"/>
            </a:xfrm>
          </p:grpSpPr>
          <p:pic>
            <p:nvPicPr>
              <p:cNvPr id="14" name="Picture 2" descr="Image result for steel coupon testing faile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71875" y="3489445"/>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534399" y="5022410"/>
                <a:ext cx="2943225" cy="1569660"/>
              </a:xfrm>
              <a:prstGeom prst="rect">
                <a:avLst/>
              </a:prstGeom>
              <a:noFill/>
            </p:spPr>
            <p:txBody>
              <a:bodyPr wrap="square" rtlCol="0">
                <a:spAutoFit/>
              </a:bodyPr>
              <a:lstStyle/>
              <a:p>
                <a:pPr>
                  <a:lnSpc>
                    <a:spcPct val="150000"/>
                  </a:lnSpc>
                </a:pPr>
                <a:r>
                  <a:rPr lang="en-US" sz="1600" dirty="0" smtClean="0"/>
                  <a:t>Good in tension</a:t>
                </a:r>
              </a:p>
              <a:p>
                <a:pPr>
                  <a:lnSpc>
                    <a:spcPct val="150000"/>
                  </a:lnSpc>
                </a:pPr>
                <a:r>
                  <a:rPr lang="en-US" sz="1600" dirty="0" smtClean="0"/>
                  <a:t>May buckle in compression</a:t>
                </a:r>
              </a:p>
              <a:p>
                <a:pPr>
                  <a:lnSpc>
                    <a:spcPct val="150000"/>
                  </a:lnSpc>
                </a:pPr>
                <a:r>
                  <a:rPr lang="en-US" sz="1600" dirty="0" smtClean="0"/>
                  <a:t>Ductile material</a:t>
                </a:r>
              </a:p>
              <a:p>
                <a:pPr>
                  <a:lnSpc>
                    <a:spcPct val="150000"/>
                  </a:lnSpc>
                </a:pPr>
                <a:r>
                  <a:rPr lang="en-US" sz="1600" dirty="0" smtClean="0"/>
                  <a:t>Expensive</a:t>
                </a:r>
                <a:endParaRPr lang="en-US" sz="1600" dirty="0"/>
              </a:p>
            </p:txBody>
          </p:sp>
        </p:grpSp>
        <p:sp>
          <p:nvSpPr>
            <p:cNvPr id="25" name="TextBox 24"/>
            <p:cNvSpPr txBox="1"/>
            <p:nvPr/>
          </p:nvSpPr>
          <p:spPr>
            <a:xfrm>
              <a:off x="4315487" y="3155624"/>
              <a:ext cx="1388604" cy="369332"/>
            </a:xfrm>
            <a:prstGeom prst="rect">
              <a:avLst/>
            </a:prstGeom>
            <a:noFill/>
          </p:spPr>
          <p:txBody>
            <a:bodyPr wrap="square" rtlCol="0">
              <a:spAutoFit/>
            </a:bodyPr>
            <a:lstStyle/>
            <a:p>
              <a:pPr algn="ctr"/>
              <a:r>
                <a:rPr lang="en-US" b="1" dirty="0" smtClean="0"/>
                <a:t>Steel</a:t>
              </a:r>
              <a:endParaRPr lang="en-US" b="1" dirty="0"/>
            </a:p>
          </p:txBody>
        </p:sp>
      </p:grpSp>
      <p:grpSp>
        <p:nvGrpSpPr>
          <p:cNvPr id="28" name="Group 27"/>
          <p:cNvGrpSpPr/>
          <p:nvPr/>
        </p:nvGrpSpPr>
        <p:grpSpPr>
          <a:xfrm>
            <a:off x="6806274" y="3816628"/>
            <a:ext cx="1914636" cy="2084308"/>
            <a:chOff x="6806274" y="3816628"/>
            <a:chExt cx="1914636" cy="2084308"/>
          </a:xfrm>
        </p:grpSpPr>
        <p:pic>
          <p:nvPicPr>
            <p:cNvPr id="13" name="Picture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806274" y="4143883"/>
              <a:ext cx="1914636" cy="1757053"/>
            </a:xfrm>
            <a:prstGeom prst="rect">
              <a:avLst/>
            </a:prstGeom>
          </p:spPr>
        </p:pic>
        <p:sp>
          <p:nvSpPr>
            <p:cNvPr id="27" name="TextBox 26"/>
            <p:cNvSpPr txBox="1"/>
            <p:nvPr/>
          </p:nvSpPr>
          <p:spPr>
            <a:xfrm>
              <a:off x="7069290" y="3816628"/>
              <a:ext cx="1388604" cy="369332"/>
            </a:xfrm>
            <a:prstGeom prst="rect">
              <a:avLst/>
            </a:prstGeom>
            <a:noFill/>
          </p:spPr>
          <p:txBody>
            <a:bodyPr wrap="square" rtlCol="0">
              <a:spAutoFit/>
            </a:bodyPr>
            <a:lstStyle/>
            <a:p>
              <a:pPr algn="ctr"/>
              <a:r>
                <a:rPr lang="en-US" b="1" dirty="0" smtClean="0"/>
                <a:t>Wood</a:t>
              </a:r>
              <a:endParaRPr lang="en-US" b="1" dirty="0"/>
            </a:p>
          </p:txBody>
        </p:sp>
      </p:grpSp>
      <p:grpSp>
        <p:nvGrpSpPr>
          <p:cNvPr id="30" name="Group 29"/>
          <p:cNvGrpSpPr/>
          <p:nvPr/>
        </p:nvGrpSpPr>
        <p:grpSpPr>
          <a:xfrm>
            <a:off x="346539" y="2300640"/>
            <a:ext cx="3091380" cy="3669073"/>
            <a:chOff x="346539" y="2300640"/>
            <a:chExt cx="3091380" cy="3669073"/>
          </a:xfrm>
        </p:grpSpPr>
        <p:grpSp>
          <p:nvGrpSpPr>
            <p:cNvPr id="24" name="Group 23"/>
            <p:cNvGrpSpPr/>
            <p:nvPr/>
          </p:nvGrpSpPr>
          <p:grpSpPr>
            <a:xfrm>
              <a:off x="423090" y="2300640"/>
              <a:ext cx="2943225" cy="3669073"/>
              <a:chOff x="423090" y="2300640"/>
              <a:chExt cx="2943225" cy="3669073"/>
            </a:xfrm>
          </p:grpSpPr>
          <p:sp>
            <p:nvSpPr>
              <p:cNvPr id="15" name="TextBox 14"/>
              <p:cNvSpPr txBox="1"/>
              <p:nvPr/>
            </p:nvSpPr>
            <p:spPr>
              <a:xfrm>
                <a:off x="423090" y="4400053"/>
                <a:ext cx="2943225" cy="1569660"/>
              </a:xfrm>
              <a:prstGeom prst="rect">
                <a:avLst/>
              </a:prstGeom>
              <a:noFill/>
            </p:spPr>
            <p:txBody>
              <a:bodyPr wrap="square" rtlCol="0">
                <a:spAutoFit/>
              </a:bodyPr>
              <a:lstStyle/>
              <a:p>
                <a:pPr>
                  <a:lnSpc>
                    <a:spcPct val="150000"/>
                  </a:lnSpc>
                </a:pPr>
                <a:r>
                  <a:rPr lang="en-US" sz="1600" dirty="0" smtClean="0"/>
                  <a:t>Good in compression</a:t>
                </a:r>
              </a:p>
              <a:p>
                <a:pPr>
                  <a:lnSpc>
                    <a:spcPct val="150000"/>
                  </a:lnSpc>
                </a:pPr>
                <a:r>
                  <a:rPr lang="en-US" sz="1600" dirty="0" smtClean="0"/>
                  <a:t>Brittle failure mechanism</a:t>
                </a:r>
              </a:p>
              <a:p>
                <a:pPr>
                  <a:lnSpc>
                    <a:spcPct val="150000"/>
                  </a:lnSpc>
                </a:pPr>
                <a:r>
                  <a:rPr lang="en-US" sz="1600" dirty="0" smtClean="0"/>
                  <a:t>Requires steel to resist tension</a:t>
                </a:r>
              </a:p>
              <a:p>
                <a:pPr>
                  <a:lnSpc>
                    <a:spcPct val="150000"/>
                  </a:lnSpc>
                </a:pPr>
                <a:r>
                  <a:rPr lang="en-US" sz="1600" dirty="0" smtClean="0"/>
                  <a:t>Relatively inexpensive</a:t>
                </a:r>
                <a:endParaRPr lang="en-US" sz="1600" dirty="0"/>
              </a:p>
            </p:txBody>
          </p:sp>
          <p:sp>
            <p:nvSpPr>
              <p:cNvPr id="23" name="TextBox 22"/>
              <p:cNvSpPr txBox="1"/>
              <p:nvPr/>
            </p:nvSpPr>
            <p:spPr>
              <a:xfrm>
                <a:off x="1197927" y="2300640"/>
                <a:ext cx="1388604" cy="369332"/>
              </a:xfrm>
              <a:prstGeom prst="rect">
                <a:avLst/>
              </a:prstGeom>
              <a:noFill/>
            </p:spPr>
            <p:txBody>
              <a:bodyPr wrap="square" rtlCol="0">
                <a:spAutoFit/>
              </a:bodyPr>
              <a:lstStyle/>
              <a:p>
                <a:pPr algn="ctr"/>
                <a:r>
                  <a:rPr lang="en-US" b="1" dirty="0" smtClean="0"/>
                  <a:t>Concrete</a:t>
                </a:r>
                <a:endParaRPr lang="en-US" b="1" dirty="0"/>
              </a:p>
            </p:txBody>
          </p:sp>
        </p:grpSp>
        <p:pic>
          <p:nvPicPr>
            <p:cNvPr id="29" name="etTum442-wI"/>
            <p:cNvPicPr>
              <a:picLocks noRot="1" noChangeAspect="1"/>
            </p:cNvPicPr>
            <p:nvPr>
              <a:videoFile r:link="rId1"/>
            </p:nvPr>
          </p:nvPicPr>
          <p:blipFill>
            <a:blip r:embed="rId9"/>
            <a:stretch>
              <a:fillRect/>
            </a:stretch>
          </p:blipFill>
          <p:spPr>
            <a:xfrm>
              <a:off x="346539" y="2682980"/>
              <a:ext cx="3091380" cy="1738901"/>
            </a:xfrm>
            <a:prstGeom prst="rect">
              <a:avLst/>
            </a:prstGeom>
          </p:spPr>
        </p:pic>
      </p:grpSp>
      <p:sp>
        <p:nvSpPr>
          <p:cNvPr id="12"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B"/>
          <p:cNvSpPr/>
          <p:nvPr/>
        </p:nvSpPr>
        <p:spPr>
          <a:xfrm>
            <a:off x="0" y="6781800"/>
            <a:ext cx="2110154"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941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Bridge Type</a:t>
            </a:r>
          </a:p>
        </p:txBody>
      </p:sp>
      <p:sp>
        <p:nvSpPr>
          <p:cNvPr id="4" name="Content Placeholder 3"/>
          <p:cNvSpPr>
            <a:spLocks noGrp="1"/>
          </p:cNvSpPr>
          <p:nvPr>
            <p:ph idx="1"/>
          </p:nvPr>
        </p:nvSpPr>
        <p:spPr/>
        <p:txBody>
          <a:bodyPr/>
          <a:lstStyle/>
          <a:p>
            <a:r>
              <a:rPr lang="en-US" dirty="0" smtClean="0"/>
              <a:t>Available Materials (concrete, steel, wood, etc.)</a:t>
            </a:r>
          </a:p>
          <a:p>
            <a:r>
              <a:rPr lang="en-US" dirty="0" smtClean="0"/>
              <a:t>Support Conditions and </a:t>
            </a:r>
            <a:r>
              <a:rPr lang="en-US" dirty="0" smtClean="0"/>
              <a:t>Span Details</a:t>
            </a:r>
            <a:endParaRPr lang="en-US" dirty="0" smtClean="0"/>
          </a:p>
          <a:p>
            <a:pPr marL="0" indent="0">
              <a:buNone/>
            </a:pPr>
            <a:endParaRPr lang="en-US" dirty="0" smtClean="0"/>
          </a:p>
          <a:p>
            <a:pPr marL="0" indent="0">
              <a:buNone/>
            </a:pPr>
            <a:endParaRPr lang="en-US" dirty="0" smtClean="0"/>
          </a:p>
        </p:txBody>
      </p:sp>
      <p:sp>
        <p:nvSpPr>
          <p:cNvPr id="3" name="Slide Number Placeholder 2"/>
          <p:cNvSpPr>
            <a:spLocks noGrp="1"/>
          </p:cNvSpPr>
          <p:nvPr>
            <p:ph type="sldNum" sz="quarter" idx="12"/>
          </p:nvPr>
        </p:nvSpPr>
        <p:spPr/>
        <p:txBody>
          <a:bodyPr/>
          <a:lstStyle/>
          <a:p>
            <a:fld id="{6213EB2C-5E17-4797-A93C-DE8311225583}" type="slidenum">
              <a:rPr lang="en-US" smtClean="0"/>
              <a:t>7</a:t>
            </a:fld>
            <a:endParaRPr lang="en-US" dirty="0"/>
          </a:p>
        </p:txBody>
      </p:sp>
      <p:pic>
        <p:nvPicPr>
          <p:cNvPr id="1028" name="Picture 4" descr="https://image-cdn.imgix.net/https%3A%2F%2Ffarm4.staticflickr.com%2F3870%2F14877349247_045f8e6288_b.jpg?ixlib=php-1.0.5&amp;s=472d3cadc459698fccd6236b8bf9fa6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76385" y="3153952"/>
            <a:ext cx="3132181" cy="2275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ites.google.com/a/temple.edu/sd-jars-team/_/rsrc/1447953909369/home/integral_abutment_pictur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4732" y="3255497"/>
            <a:ext cx="5621653" cy="2136980"/>
          </a:xfrm>
          <a:prstGeom prst="rect">
            <a:avLst/>
          </a:prstGeom>
          <a:noFill/>
          <a:extLst>
            <a:ext uri="{909E8E84-426E-40DD-AFC4-6F175D3DCCD1}">
              <a14:hiddenFill xmlns:a14="http://schemas.microsoft.com/office/drawing/2010/main">
                <a:solidFill>
                  <a:srgbClr val="FFFFFF"/>
                </a:solidFill>
              </a14:hiddenFill>
            </a:ext>
          </a:extLst>
        </p:spPr>
      </p:pic>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2461846"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471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Bridge Type</a:t>
            </a:r>
          </a:p>
        </p:txBody>
      </p:sp>
      <p:sp>
        <p:nvSpPr>
          <p:cNvPr id="4" name="Content Placeholder 3"/>
          <p:cNvSpPr>
            <a:spLocks noGrp="1"/>
          </p:cNvSpPr>
          <p:nvPr>
            <p:ph idx="1"/>
          </p:nvPr>
        </p:nvSpPr>
        <p:spPr/>
        <p:txBody>
          <a:bodyPr/>
          <a:lstStyle/>
          <a:p>
            <a:r>
              <a:rPr lang="en-US" dirty="0" smtClean="0"/>
              <a:t>Available Materials (concrete, steel, wood, etc.)</a:t>
            </a:r>
          </a:p>
          <a:p>
            <a:r>
              <a:rPr lang="en-US" dirty="0"/>
              <a:t>Support Conditions and Span Details</a:t>
            </a:r>
          </a:p>
          <a:p>
            <a:r>
              <a:rPr lang="en-US" dirty="0" smtClean="0"/>
              <a:t>Type </a:t>
            </a:r>
            <a:r>
              <a:rPr lang="en-US" dirty="0" smtClean="0"/>
              <a:t>of Load</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8</a:t>
            </a:fld>
            <a:endParaRPr lang="en-US" dirty="0"/>
          </a:p>
        </p:txBody>
      </p:sp>
      <p:pic>
        <p:nvPicPr>
          <p:cNvPr id="2052" name="Picture 4" descr="http://rebar.ecn.purdue.edu/lrfd/slabbridge/web/sub/flat%20slab%20design_images/IMG0639.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639" t="2890" r="2476" b="3123"/>
          <a:stretch/>
        </p:blipFill>
        <p:spPr bwMode="auto">
          <a:xfrm>
            <a:off x="628650" y="3434870"/>
            <a:ext cx="2386012" cy="14144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rotectmycdl.com/wp-content/uploads/2013/11/FMCSATruckerDeathReportCover.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650" y="4950535"/>
            <a:ext cx="3599021" cy="1260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76382" y="3013583"/>
            <a:ext cx="4355776" cy="1447969"/>
          </a:xfrm>
          <a:prstGeom prst="rect">
            <a:avLst/>
          </a:prstGeom>
        </p:spPr>
      </p:pic>
      <p:pic>
        <p:nvPicPr>
          <p:cNvPr id="2060" name="Picture 12" descr="http://mfgtalkradio.com/wp-content/uploads/2015/10/freight-train.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03782" y="4184092"/>
            <a:ext cx="3228376" cy="2127251"/>
          </a:xfrm>
          <a:prstGeom prst="rect">
            <a:avLst/>
          </a:prstGeom>
          <a:noFill/>
          <a:extLst>
            <a:ext uri="{909E8E84-426E-40DD-AFC4-6F175D3DCCD1}">
              <a14:hiddenFill xmlns:a14="http://schemas.microsoft.com/office/drawing/2010/main">
                <a:solidFill>
                  <a:srgbClr val="FFFFFF"/>
                </a:solidFill>
              </a14:hiddenFill>
            </a:ext>
          </a:extLst>
        </p:spPr>
      </p:pic>
      <p:sp>
        <p:nvSpPr>
          <p:cNvPr id="8"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B"/>
          <p:cNvSpPr/>
          <p:nvPr/>
        </p:nvSpPr>
        <p:spPr>
          <a:xfrm>
            <a:off x="0" y="6781800"/>
            <a:ext cx="2813539"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07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Bridge Type</a:t>
            </a:r>
          </a:p>
        </p:txBody>
      </p:sp>
      <p:sp>
        <p:nvSpPr>
          <p:cNvPr id="4" name="Content Placeholder 3"/>
          <p:cNvSpPr>
            <a:spLocks noGrp="1"/>
          </p:cNvSpPr>
          <p:nvPr>
            <p:ph idx="1"/>
          </p:nvPr>
        </p:nvSpPr>
        <p:spPr/>
        <p:txBody>
          <a:bodyPr/>
          <a:lstStyle/>
          <a:p>
            <a:r>
              <a:rPr lang="en-US" dirty="0" smtClean="0"/>
              <a:t>Available Materials (concrete, steel, wood, etc.)</a:t>
            </a:r>
          </a:p>
          <a:p>
            <a:r>
              <a:rPr lang="en-US" dirty="0"/>
              <a:t>Support Conditions and Span Details</a:t>
            </a:r>
          </a:p>
          <a:p>
            <a:r>
              <a:rPr lang="en-US" dirty="0" smtClean="0"/>
              <a:t>Type </a:t>
            </a:r>
            <a:r>
              <a:rPr lang="en-US" dirty="0" smtClean="0"/>
              <a:t>of Load</a:t>
            </a:r>
          </a:p>
          <a:p>
            <a:r>
              <a:rPr lang="en-US" dirty="0" smtClean="0"/>
              <a:t>Other Considerations </a:t>
            </a:r>
            <a:r>
              <a:rPr lang="en-US" dirty="0" smtClean="0">
                <a:sym typeface="Wingdings" panose="05000000000000000000" pitchFamily="2" charset="2"/>
              </a:rPr>
              <a:t> Construction Limitations</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9</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02344" y="3864134"/>
            <a:ext cx="2673076" cy="19220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46664" y="3864134"/>
            <a:ext cx="2845573" cy="1922092"/>
          </a:xfrm>
          <a:prstGeom prst="rect">
            <a:avLst/>
          </a:prstGeom>
        </p:spPr>
      </p:pic>
      <p:sp>
        <p:nvSpPr>
          <p:cNvPr id="5" name="TextBox 4"/>
          <p:cNvSpPr txBox="1"/>
          <p:nvPr/>
        </p:nvSpPr>
        <p:spPr>
          <a:xfrm>
            <a:off x="262890" y="5763366"/>
            <a:ext cx="8881110" cy="523220"/>
          </a:xfrm>
          <a:prstGeom prst="rect">
            <a:avLst/>
          </a:prstGeom>
          <a:noFill/>
        </p:spPr>
        <p:txBody>
          <a:bodyPr wrap="square" rtlCol="0">
            <a:spAutoFit/>
          </a:bodyPr>
          <a:lstStyle/>
          <a:p>
            <a:r>
              <a:rPr lang="en-US" sz="2800" dirty="0" smtClean="0"/>
              <a:t>Limited Time Window </a:t>
            </a:r>
            <a:r>
              <a:rPr lang="en-US" sz="2800" dirty="0" smtClean="0">
                <a:sym typeface="Wingdings" panose="05000000000000000000" pitchFamily="2" charset="2"/>
              </a:rPr>
              <a:t> Accelerated Bridge Construction</a:t>
            </a:r>
            <a:endParaRPr lang="en-US" sz="2800" dirty="0"/>
          </a:p>
        </p:txBody>
      </p:sp>
      <p:sp>
        <p:nvSpPr>
          <p:cNvPr id="8"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B"/>
          <p:cNvSpPr/>
          <p:nvPr/>
        </p:nvSpPr>
        <p:spPr>
          <a:xfrm>
            <a:off x="0" y="6781800"/>
            <a:ext cx="3165231"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35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4480</TotalTime>
  <Words>2124</Words>
  <Application>Microsoft Office PowerPoint</Application>
  <PresentationFormat>On-screen Show (4:3)</PresentationFormat>
  <Paragraphs>292</Paragraphs>
  <Slides>26</Slides>
  <Notes>25</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Wingdings</vt:lpstr>
      <vt:lpstr>Office Theme</vt:lpstr>
      <vt:lpstr>Introduction to Bridge Engineering</vt:lpstr>
      <vt:lpstr>What is Structural Engineering?</vt:lpstr>
      <vt:lpstr>A History of Bridge Engineering</vt:lpstr>
      <vt:lpstr>Types of Bridges</vt:lpstr>
      <vt:lpstr>Types of Bridges</vt:lpstr>
      <vt:lpstr>Selection of Bridge Type</vt:lpstr>
      <vt:lpstr>Selection of Bridge Type</vt:lpstr>
      <vt:lpstr>Selection of Bridge Type</vt:lpstr>
      <vt:lpstr>Selection of Bridge Type</vt:lpstr>
      <vt:lpstr>Bridge Construction Method:  Cast-in-Place</vt:lpstr>
      <vt:lpstr>Bridge Construction Method:  Prefabrication</vt:lpstr>
      <vt:lpstr>Bridge Construction Method:  Prefabrication</vt:lpstr>
      <vt:lpstr>Accelerated Bridge Construction</vt:lpstr>
      <vt:lpstr>Columns and Bent Caps</vt:lpstr>
      <vt:lpstr>Girders and Superstructure</vt:lpstr>
      <vt:lpstr>Full Depth Deck Panels</vt:lpstr>
      <vt:lpstr>Lateral Slide</vt:lpstr>
      <vt:lpstr>Lateral Slide</vt:lpstr>
      <vt:lpstr>SPMTs</vt:lpstr>
      <vt:lpstr>SPMTs</vt:lpstr>
      <vt:lpstr>ABC:  Benefits and Disadvantages</vt:lpstr>
      <vt:lpstr>Bridge Engineering Activity</vt:lpstr>
      <vt:lpstr>Selection of Bridge Type</vt:lpstr>
      <vt:lpstr>Selection of Bridge Type</vt:lpstr>
      <vt:lpstr>Balsa Wood Bridge Project Trial</vt:lpstr>
      <vt:lpstr>Thank You</vt:lpstr>
    </vt:vector>
  </TitlesOfParts>
  <Company>FIU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Garber</dc:creator>
  <cp:lastModifiedBy>David Garber</cp:lastModifiedBy>
  <cp:revision>218</cp:revision>
  <cp:lastPrinted>2014-11-19T19:36:04Z</cp:lastPrinted>
  <dcterms:created xsi:type="dcterms:W3CDTF">2014-10-09T20:49:05Z</dcterms:created>
  <dcterms:modified xsi:type="dcterms:W3CDTF">2016-08-01T19:08:51Z</dcterms:modified>
</cp:coreProperties>
</file>