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7" r:id="rId3"/>
    <p:sldMasterId id="2147483731" r:id="rId4"/>
  </p:sldMasterIdLst>
  <p:notesMasterIdLst>
    <p:notesMasterId r:id="rId28"/>
  </p:notesMasterIdLst>
  <p:sldIdLst>
    <p:sldId id="1617" r:id="rId5"/>
    <p:sldId id="2730" r:id="rId6"/>
    <p:sldId id="2734" r:id="rId7"/>
    <p:sldId id="263" r:id="rId8"/>
    <p:sldId id="2727" r:id="rId9"/>
    <p:sldId id="2742" r:id="rId10"/>
    <p:sldId id="2743" r:id="rId11"/>
    <p:sldId id="2744" r:id="rId12"/>
    <p:sldId id="2747" r:id="rId13"/>
    <p:sldId id="2745" r:id="rId14"/>
    <p:sldId id="2746" r:id="rId15"/>
    <p:sldId id="2732" r:id="rId16"/>
    <p:sldId id="2733" r:id="rId17"/>
    <p:sldId id="2741" r:id="rId18"/>
    <p:sldId id="2735" r:id="rId19"/>
    <p:sldId id="2731" r:id="rId20"/>
    <p:sldId id="1565" r:id="rId21"/>
    <p:sldId id="2740" r:id="rId22"/>
    <p:sldId id="2736" r:id="rId23"/>
    <p:sldId id="1576" r:id="rId24"/>
    <p:sldId id="2728" r:id="rId25"/>
    <p:sldId id="2739" r:id="rId26"/>
    <p:sldId id="273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1D7A7-AA36-4809-82B4-1EDB9E694F6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5C015-463D-49CA-B6BD-E96C88AF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20CFB36-353E-4A6A-8BD7-D1A378B8C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43" indent="-2682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868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93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671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2677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3681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688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694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EDA717-F2D1-438F-B79D-2AAE1DDC117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F21FBA4-34D9-4461-91F3-381CE5FC4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F2233BB-BB4E-BCD4-77E0-88CE62AA1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Atorod will usually do the welcome.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he does not: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Welcome to this month’s ABC-UTC Monthly Webinar. My name is Kathy Crowell. I’m Co-Director of Technology Transfer at the IBT/ABC-UTC and will be moderating today’s webinar. I’ll be assisted by Ali Javed, Ph.D. student at FIU, who is managing the web room. Atorod Azizinamini, Director of the ABC-UTC, sends his regrets for not being with us today. We welcome participants at approximately _____ registered sites today.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2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C357F-1473-86F3-7383-C7B766762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85BDD39-BF7F-1F30-CA60-B0B359FCC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D580980-9E2E-2B8E-A98D-E565FBC5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For this month’s webinar, we’re pleased to feature: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 Fear </a:t>
            </a:r>
            <a:r>
              <a:rPr lang="en-US" altLang="en-US" dirty="0" err="1">
                <a:latin typeface="Arial" panose="020B0604020202020204" pitchFamily="34" charset="0"/>
              </a:rPr>
              <a:t>peakle</a:t>
            </a:r>
            <a:r>
              <a:rPr lang="en-US" altLang="en-US" dirty="0">
                <a:latin typeface="Arial" panose="020B0604020202020204" pitchFamily="34" charset="0"/>
              </a:rPr>
              <a:t>  Concrete Bridge Rehabilitation Utilizing UHPFRC in Switzerland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Our Presenter is Professor Eugen </a:t>
            </a:r>
            <a:r>
              <a:rPr lang="en-US" altLang="en-US" dirty="0" err="1">
                <a:latin typeface="Arial" panose="020B0604020202020204" pitchFamily="34" charset="0"/>
              </a:rPr>
              <a:t>Bruhwiler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1D1D1D"/>
                </a:solidFill>
                <a:latin typeface="Roboto Slab"/>
              </a:rPr>
              <a:t>Since 1995, he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 is a Professor and doctor of structural engineering and Director of the Laboratory of Maintenance and Safety of Existing Structures at the Swiss Federal Institute of Technology in Law </a:t>
            </a:r>
            <a:r>
              <a:rPr lang="en-US" b="0" i="0" dirty="0" err="1">
                <a:solidFill>
                  <a:srgbClr val="1D1D1D"/>
                </a:solidFill>
                <a:effectLst/>
                <a:latin typeface="Roboto Slab"/>
              </a:rPr>
              <a:t>sson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, Switzerland. </a:t>
            </a:r>
          </a:p>
          <a:p>
            <a:endParaRPr lang="en-US" dirty="0">
              <a:solidFill>
                <a:srgbClr val="1D1D1D"/>
              </a:solidFill>
              <a:latin typeface="Roboto Slab"/>
            </a:endParaRPr>
          </a:p>
          <a:p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His teaching and research activities include methods of bridge examination of structural and fatigue safety by means of data from monitoring as well as the use of Ultra-High Performance </a:t>
            </a:r>
            <a:r>
              <a:rPr lang="en-US" b="0" i="0" dirty="0" err="1">
                <a:solidFill>
                  <a:srgbClr val="1D1D1D"/>
                </a:solidFill>
                <a:effectLst/>
                <a:latin typeface="Roboto Slab"/>
              </a:rPr>
              <a:t>Fibre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 Reinforced Cementitious Composites (UHPFRC) for the rehabilitation and strengthening of existing RC structures and the design and construction of new UHPFRC structures.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Please post your questions in the questions pod for today’s presentation.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 question and answer session will be moderated by Paul Liles, former Georgia DOT State Bridge Engineer, and Jamal Elk – ki’ – see, a structural engineer in the FHWA Resource Center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I’d also like to thank Ali Javid and Suri  for their help with managing the webroom and keeping us all coordinated.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now give screen controls to Prof Brew </a:t>
            </a:r>
            <a:r>
              <a:rPr lang="en-US" altLang="en-US" dirty="0" err="1">
                <a:latin typeface="Arial" panose="020B0604020202020204" pitchFamily="34" charset="0"/>
              </a:rPr>
              <a:t>wiler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03005D4-6D6A-F75F-FF11-936A6FD7D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43" indent="-2682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868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93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671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2677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3681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688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694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32C05-A2A9-43E4-BC3D-95590017F3B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97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C357F-1473-86F3-7383-C7B766762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85BDD39-BF7F-1F30-CA60-B0B359FCC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D580980-9E2E-2B8E-A98D-E565FBC5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For this month’s webinar, we’re pleased to feature: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 Fear </a:t>
            </a:r>
            <a:r>
              <a:rPr lang="en-US" altLang="en-US" dirty="0" err="1">
                <a:latin typeface="Arial" panose="020B0604020202020204" pitchFamily="34" charset="0"/>
              </a:rPr>
              <a:t>peakle</a:t>
            </a:r>
            <a:r>
              <a:rPr lang="en-US" altLang="en-US" dirty="0">
                <a:latin typeface="Arial" panose="020B0604020202020204" pitchFamily="34" charset="0"/>
              </a:rPr>
              <a:t>  Concrete Bridge Rehabilitation Utilizing UHPFRC in Switzerland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Our Presenter is Professor Eugen </a:t>
            </a:r>
            <a:r>
              <a:rPr lang="en-US" altLang="en-US" dirty="0" err="1">
                <a:latin typeface="Arial" panose="020B0604020202020204" pitchFamily="34" charset="0"/>
              </a:rPr>
              <a:t>Bruhwiler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1D1D1D"/>
                </a:solidFill>
                <a:latin typeface="Roboto Slab"/>
              </a:rPr>
              <a:t>Since 1995, he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 is a Professor and doctor of structural engineering and Director of the Laboratory of Maintenance and Safety of Existing Structures at the Swiss Federal Institute of Technology in Law </a:t>
            </a:r>
            <a:r>
              <a:rPr lang="en-US" b="0" i="0" dirty="0" err="1">
                <a:solidFill>
                  <a:srgbClr val="1D1D1D"/>
                </a:solidFill>
                <a:effectLst/>
                <a:latin typeface="Roboto Slab"/>
              </a:rPr>
              <a:t>sson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, Switzerland. </a:t>
            </a:r>
          </a:p>
          <a:p>
            <a:endParaRPr lang="en-US" dirty="0">
              <a:solidFill>
                <a:srgbClr val="1D1D1D"/>
              </a:solidFill>
              <a:latin typeface="Roboto Slab"/>
            </a:endParaRPr>
          </a:p>
          <a:p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His teaching and research activities include methods of bridge examination of structural and fatigue safety by means of data from monitoring as well as the use of Ultra-High Performance </a:t>
            </a:r>
            <a:r>
              <a:rPr lang="en-US" b="0" i="0" dirty="0" err="1">
                <a:solidFill>
                  <a:srgbClr val="1D1D1D"/>
                </a:solidFill>
                <a:effectLst/>
                <a:latin typeface="Roboto Slab"/>
              </a:rPr>
              <a:t>Fibre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 Reinforced Cementitious Composites (UHPFRC) for the rehabilitation and strengthening of existing RC structures and the design and construction of new UHPFRC structures.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Please post your questions in the questions pod for today’s presentation.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 question and answer session will be moderated by Paul Liles, former Georgia DOT State Bridge Engineer, and Jamal Elk – ki’ – see, a structural engineer in the FHWA Resource Center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I’d also like to thank Ali Javid and Suri  for their help with managing the webroom and keeping us all coordinated.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now give screen controls to Prof Brew </a:t>
            </a:r>
            <a:r>
              <a:rPr lang="en-US" altLang="en-US" dirty="0" err="1">
                <a:latin typeface="Arial" panose="020B0604020202020204" pitchFamily="34" charset="0"/>
              </a:rPr>
              <a:t>wiler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03005D4-6D6A-F75F-FF11-936A6FD7D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43" indent="-2682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868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93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671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2677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3681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688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694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32C05-A2A9-43E4-BC3D-95590017F3B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3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EF20266-0C83-2F56-2EDA-B46446F85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D4CAC93-51AC-DC32-55CE-E7B79C37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700" y="4541838"/>
            <a:ext cx="5297488" cy="383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Welcome to today’s webinar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take a short time to share some industry news.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For starters, Gregg Freeby with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American Segmental Bridge Institute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would like to remind you that ASBI will be hosting their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annual convention and committee meetings this year on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November 5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through 8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at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Westin La Paloma Resort and Spa in Tucson, Arizona.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Information and Registration can be found on the ASBI website.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or contact Gregg Freeby at the email shown on the screen.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BD2F95D-7B4C-ED08-4B80-4C97E069E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39763" indent="-2428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5838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82713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78000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352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924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96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068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39340-72A6-4B6A-9C48-952C98441AE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6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EF20266-0C83-2F56-2EDA-B46446F85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D4CAC93-51AC-DC32-55CE-E7B79C37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700" y="4541838"/>
            <a:ext cx="5297488" cy="383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Welcome to today’s webinar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take a short time to share some industry news.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For starters, Gregg Freeby with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American Segmental Bridge Institute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would like to remind you that ASBI will be hosting their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annual convention and committee meetings this year on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November 5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through 8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at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Westin La Paloma Resort and Spa in Tucson, Arizona.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Information and Registration can be found on the ASBI website.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or contact Gregg Freeby at the email shown on the screen.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BD2F95D-7B4C-ED08-4B80-4C97E069E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39763" indent="-2428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5838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82713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78000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352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924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96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068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39340-72A6-4B6A-9C48-952C98441AE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EF20266-0C83-2F56-2EDA-B46446F85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D4CAC93-51AC-DC32-55CE-E7B79C37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700" y="4541838"/>
            <a:ext cx="5297488" cy="383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Welcome to today’s webinar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take a short time to share some industry news.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For starters, Gregg Freeby with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American Segmental Bridge Institute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would like to remind you that ASBI will be hosting their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annual convention and committee meetings this year on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November 5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through 8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at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Westin La Paloma Resort and Spa in Tucson, Arizona.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Information and Registration can be found on the ASBI website.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or contact Gregg Freeby at the email shown on the screen.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BD2F95D-7B4C-ED08-4B80-4C97E069E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39763" indent="-2428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5838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82713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78000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352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924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96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068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39340-72A6-4B6A-9C48-952C98441AE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68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EF20266-0C83-2F56-2EDA-B46446F85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D4CAC93-51AC-DC32-55CE-E7B79C37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700" y="4541838"/>
            <a:ext cx="5297488" cy="383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Welcome to today’s webinar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take a short time to share some industry news.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For starters, Gregg Freeby with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American Segmental Bridge Institute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would like to remind you that ASBI will be hosting their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annual convention and committee meetings this year on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November 5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through 8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at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Westin La Paloma Resort and Spa in Tucson, Arizona.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Information and Registration can be found on the ASBI website.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or contact Gregg Freeby at the email shown on the screen.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BD2F95D-7B4C-ED08-4B80-4C97E069E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39763" indent="-2428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5838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82713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78000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352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924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96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068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39340-72A6-4B6A-9C48-952C98441AE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44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EDBE193-1032-4B61-8D89-7BF37D63E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773113"/>
            <a:ext cx="5632450" cy="31686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4E1D3D0-07AF-43DB-AF35-B49512C3E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48" y="4205254"/>
            <a:ext cx="5681980" cy="369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Now, back to the 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IBT/ABC-UTC events.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We have our Quarterly research seminar coming up at the end of October, on the 27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from 1-2:15.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The featured project will be #D printing using UHPC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The presenters will be our own: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Dr. Azizinamini and PhD Candidate Ali Javed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Registration is open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26146569-EC4E-4662-B792-EAA5F0C1E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435" indent="-2584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183" indent="-206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6273" indent="-206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2998" indent="-206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074" indent="-2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5149" indent="-2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224" indent="-2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7299" indent="-2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788FF-F4FA-47AE-93D5-D2D3698517C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2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43FA8A1E-B4FC-403E-9AB1-9122A6803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647700"/>
            <a:ext cx="5632450" cy="3168650"/>
          </a:xfrm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01C9CCF9-D8DA-424A-8BCD-8B20283A3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48" y="3990102"/>
            <a:ext cx="5681980" cy="369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Our next monthly webinar will be held on November 9 from 1-2:15 EST.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We are honored to be joined by Dr Firas Ibrahim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Who is the Director of Research, Development and Technology at USDOT’s office of the assistant secretary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Dr Ibrahim will be discussing the USDOT’s new strategic plan with emphasis on bridges.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He will be followed by Ted ka knees o </a:t>
            </a:r>
            <a:r>
              <a:rPr lang="en-US" altLang="en-US" dirty="0" err="1">
                <a:latin typeface="Arial" panose="020B0604020202020204" pitchFamily="34" charset="0"/>
              </a:rPr>
              <a:t>witz</a:t>
            </a:r>
            <a:r>
              <a:rPr lang="en-US" altLang="en-US" dirty="0">
                <a:latin typeface="Arial" panose="020B0604020202020204" pitchFamily="34" charset="0"/>
              </a:rPr>
              <a:t>, the Tennessee DOT Director of Structures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And Rick Liptak, the Michigan DOT Chief Bridge Construction Engineer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Both of whom will be offering state perspectives on future of bridge engineering.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This is a unique opportunity to hear leaders of our industry share their vision for the trajectory of our profession.  Q&amp;A will follow.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Please mark your calendar – for November 9.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197DC728-3700-470C-B057-6F0C239F7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43" indent="-2682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868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93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671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2677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3681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688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694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A67AB8-FC07-479D-AC4F-7C926220628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1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43FA8A1E-B4FC-403E-9AB1-9122A6803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647700"/>
            <a:ext cx="5632450" cy="3168650"/>
          </a:xfrm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01C9CCF9-D8DA-424A-8BCD-8B20283A3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48" y="3990102"/>
            <a:ext cx="5681980" cy="369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Our next monthly webinar will be held on November 9 from 1-2:15 EST.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We are honored to be joined by Dr Firas Ibrahim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Who is the Director of Research, Development and Technology at USDOT’s office of the assistant secretary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Dr Ibrahim will be discussing the USDOT’s new strategic plan with emphasis on bridges.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He will be followed by Ted ka knees o </a:t>
            </a:r>
            <a:r>
              <a:rPr lang="en-US" altLang="en-US" dirty="0" err="1">
                <a:latin typeface="Arial" panose="020B0604020202020204" pitchFamily="34" charset="0"/>
              </a:rPr>
              <a:t>witz</a:t>
            </a:r>
            <a:r>
              <a:rPr lang="en-US" altLang="en-US" dirty="0">
                <a:latin typeface="Arial" panose="020B0604020202020204" pitchFamily="34" charset="0"/>
              </a:rPr>
              <a:t>, the Tennessee DOT Director of Structures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And Rick Liptak, the Michigan DOT Chief Bridge Construction Engineer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Both of whom will be offering state perspectives on future of bridge engineering.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This is a unique opportunity to hear leaders of our industry share their vision for the trajectory of our profession.  Q&amp;A will follow.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Please mark your calendar – for November 9.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197DC728-3700-470C-B057-6F0C239F7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43" indent="-2682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868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93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671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2677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3681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688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694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A67AB8-FC07-479D-AC4F-7C926220628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1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C86530DA-DB07-4076-99F5-7B71E97FE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171968F7-7AD5-43C2-9547-1C59A97C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C2E5350-B871-4087-9DA8-B326D4AF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CF45AC98-DEFD-4B81-B5C1-CC3C0B50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EDEBCC9B-6C0C-44AC-AA55-EA582F4E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183AE646-BF5A-4053-A3BD-C84C76FC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0019599-AC20-4E8D-9D50-3AF6E361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18EFF-B298-446E-9CA6-6DC4DF71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1CDDF-5469-44C6-9D81-E2D77043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3F906-C69F-48E2-8F6C-AA6F58E7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3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62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7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9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4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2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32F4C3E7-691D-4BE7-8FE7-9501B2B1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66943EAB-12EC-4A1B-9A9A-905A3C95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0814EFEE-9643-428D-A6E6-AB7D57A6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8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05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7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31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0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461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79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3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BEF5F6A6-CCA3-2C5E-1C0A-7217B78BC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7D062D09-FDD4-A0C1-297B-6F60ABEC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6D4B714-9EE1-BE63-66AE-6582EB5D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7D016D2A-0AD3-64C1-14E6-707D7F8A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6EA4-87B7-4C5D-BC7C-5C077457D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FABCFC17-74CA-44DE-8C26-2DB4DAEF3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2E76DE98-0B67-4602-A54C-DB31DF8C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7BB5790-F380-4AE1-AF2C-B159A0FB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402E6EF1-63E8-4FD3-B26E-CBB61D3F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6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>
            <a:extLst>
              <a:ext uri="{FF2B5EF4-FFF2-40B4-BE49-F238E27FC236}">
                <a16:creationId xmlns:a16="http://schemas.microsoft.com/office/drawing/2014/main" id="{A3CBEE14-5A4E-271E-744C-3E3C6C63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AA63C547-F1BA-A9AF-744C-15C014A4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0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2526EB07-1E7F-7F8A-C254-1923C70C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1A3D5-6AAD-4D1C-8820-412CB7FD3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915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ACCF79D9-2019-CD1E-AFA1-4FE824429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8">
            <a:extLst>
              <a:ext uri="{FF2B5EF4-FFF2-40B4-BE49-F238E27FC236}">
                <a16:creationId xmlns:a16="http://schemas.microsoft.com/office/drawing/2014/main" id="{A51C6903-2A0E-357F-F12C-7A95300C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C37EBAF9-3539-0715-1F20-CE084247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58813EEF-E4BD-5DDE-33EC-A2939A34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CCAEF-919A-4FEF-AA2D-17A8BDF3A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73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942EF92F-BAC5-303D-C45F-B355E0EF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7B58E6D4-DEE9-861B-DF8C-58B1FA3A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68354C4-6CCF-CD8E-0A4F-702B2654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F568-6BA1-48DC-BE02-30744AF73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405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18B98E9D-1062-EB03-2B08-BD1950948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07E4296-C50F-B7BC-B755-AF21F945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466B5BA-D800-696A-DEFE-7D609BB9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4229749-CFC8-B058-DB80-A85D6C3B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0A35-68FC-45F5-AED9-0AFAF475A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479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E4A3BF28-E06E-8700-5974-12707EF5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E90EA6E5-FB4B-9C5E-BAC0-8F21E537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32A03CB-D1C5-4905-E251-D959D5BB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AA44-B3F6-4C85-BBE5-6F0958A37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561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1E899D58-C56F-AC52-E0E8-A29DA5C5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5102A89C-DDF4-5991-6A69-B9A94B54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9B39C73-2C1F-98F1-7437-FF6176C2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540B-EEE2-4F27-AA44-A64BDFD4D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233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306F28CF-3078-B9E4-1757-93E8BDCC9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C92F4D82-8596-58B8-8234-5EEFF453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F20F47F0-C8F6-FB63-000F-3AC0A429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962EE57-6CD6-4700-0E58-7A4BB576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F379-E3FA-45FA-8050-E7039CB5D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58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DD860BA8-5640-7E41-3F95-8EDBA3F1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AE89AF-ED38-2A3B-987E-E87A3427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0">
            <a:extLst>
              <a:ext uri="{FF2B5EF4-FFF2-40B4-BE49-F238E27FC236}">
                <a16:creationId xmlns:a16="http://schemas.microsoft.com/office/drawing/2014/main" id="{31020941-DA70-3E8C-4969-F8CB791F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8F75-7971-41A5-9047-7488E3AC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974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6AA24227-777F-07F2-2167-52BB5090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A326DD03-D207-31ED-EC5E-30549C68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614C0F8-DE47-FEE0-7402-2A95AC89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8646-2637-42A3-9A3C-D871D8C39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582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395A2-54E9-C378-5FBD-98876598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7AAC7-4202-7119-C6C8-90019687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DBAA6-57CD-50ED-EE6E-03C23BA5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6118-3744-4E57-B34B-1E91126FF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76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0512934B-30EB-4369-A9FD-4D2D4530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755092AF-9E87-4A1F-93FA-F45F4855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DC4FBC2-499B-49B1-860A-7C0DA85F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9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E6989A11-43FB-9BF4-B517-07BE21139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8A7CD01A-FD8C-9FB8-2025-2B4F476F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F1EAB90-32E3-0B1B-B8A1-94236819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A5A39FFE-6CE4-CCB2-2470-DA29C279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3993-BAC6-45D2-B26E-9B519F200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62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>
            <a:extLst>
              <a:ext uri="{FF2B5EF4-FFF2-40B4-BE49-F238E27FC236}">
                <a16:creationId xmlns:a16="http://schemas.microsoft.com/office/drawing/2014/main" id="{0469118D-B51D-DDD4-0FA7-9B286D6E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D9DBB05C-006B-10D7-B1B8-770F8D8C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0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407D61F0-C193-F6A3-1253-3CBD0C93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9B9FC-4F3F-428B-A427-2F6AD8C82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70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76B7A766-F936-E015-6584-34673E775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8">
            <a:extLst>
              <a:ext uri="{FF2B5EF4-FFF2-40B4-BE49-F238E27FC236}">
                <a16:creationId xmlns:a16="http://schemas.microsoft.com/office/drawing/2014/main" id="{0E5AEE4A-E8AF-5603-2EE5-3E04640D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BFFA225C-6C6A-069D-7CE2-7E29CA7E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8827B462-915A-4A62-9866-3085E644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4CA6-9032-4933-B6C2-CC720DD01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546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9FB54D5C-5342-1346-1B69-5BC3D832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E4D62FD5-4F45-16D8-A11D-7E70AED2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600EE34-6543-95EE-14A5-2E2C2A18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799D-CB88-4FB8-977E-35E1390A7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447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33D60D3E-7F2D-ECCD-382B-8C3FB3C93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33AD52B6-BB15-F8AA-CAAB-1992C2CC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671CBDA-8E6C-F6F7-C0C9-C7B84F3C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2964AA9-335C-2DB3-36CF-EA3964F6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586F-4D6D-4560-8A15-941F201EB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718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54FC63A7-BB29-3E55-522B-4BECBB1F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8D081192-6DC0-9191-C379-20220AB3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BCDF9D6-9564-3ED9-36B4-C7851EBA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96D8-CE9F-4390-8810-4C4028628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438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E2DE11C-2C2F-0A0F-4B0D-8768B0D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21C87886-6008-3919-84A1-17F50BC0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969F41C-9999-6938-0B3D-06A0FE29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2CC6-286E-4D29-BF13-D36685594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303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61344214-684D-C138-9AB3-557E3FBC9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22A063C4-9767-EBEC-43B7-7D03CB82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BE794B8E-B391-F39D-45F6-C85AB4F2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2ADEA0D-E003-E6A8-8AFA-91EE1F20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A58D-9040-45CC-BA26-CD779BBD5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012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3920659E-4C40-3797-1F45-2B01A13A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C951CF-FCC3-89D1-0D9D-57B0A4D2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0">
            <a:extLst>
              <a:ext uri="{FF2B5EF4-FFF2-40B4-BE49-F238E27FC236}">
                <a16:creationId xmlns:a16="http://schemas.microsoft.com/office/drawing/2014/main" id="{E3BE709C-42E3-88FB-8497-9B586C74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2868-8643-4801-BEF3-54397B8FF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408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773C07E9-C6A0-3B94-F35E-C0492AC7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53001078-9587-5491-6E24-6D98A25A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E65C67-BB60-6513-D3F1-F2606851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6206-9B97-4DBB-B70F-86CCAE5B7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41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8A504A1-5BA9-490F-BB20-60955650C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FF2C188A-7983-4837-AD85-0ACD7961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8AD9D07-C66C-4012-B75A-002531B7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8EFC049-1332-4055-8158-3BDAA2D0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68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4B671-A68C-BD06-B80A-1CE1866F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A02CB-D964-9F1D-319E-2C679C09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693FC-1883-F2E4-9538-F8E165AE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1F9E-E331-413F-99BC-0B0377442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42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4A7F2340-152E-4EDE-A916-DD3A2E51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2FC6B8CC-AA9F-48F9-9976-A334DA1F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43367-2C94-456B-BCD8-F79DEBE6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1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5A240D0-2DBE-4809-B2A3-D42828F8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E030C9AA-23DF-44C5-AA18-D991A02A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AE1DC26-2CB4-4A53-84A5-A2E27127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8B409050-C5CD-43BD-9730-A806E4AD1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395FBACC-576D-47A4-B4AF-B05F2C84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7F281735-9E0E-493A-AA6C-5C6862D7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40206AE-9223-41D1-88F7-A3CC9D75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61B56D5-BA2C-434A-8D0E-87740E89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7D95D6-B131-41BD-8DB0-771602C6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EBBD53F4-147E-4CD8-AFD1-2AD74BE5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29F305F-5F31-4A2D-A158-8E6245B95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6A76A126-A324-4DB2-AB2A-97D6A4862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0265D21-672F-4B28-BCFB-D397E3096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B4B21BDD-485B-413A-A88D-9393E4298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5798D-7C0C-4BA8-A012-D7B01D3D7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6DF64C0-B0F5-4457-8CFA-D69D6F20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91597B7-3ED5-425D-80EB-B8D579C79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4AAB3508-9B14-4A0C-BF45-3444D02F7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71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56BC220-7811-41CE-2C71-B41DBCA1E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101" name="Text Placeholder 7">
            <a:extLst>
              <a:ext uri="{FF2B5EF4-FFF2-40B4-BE49-F238E27FC236}">
                <a16:creationId xmlns:a16="http://schemas.microsoft.com/office/drawing/2014/main" id="{14B996B1-ED84-1993-0FBB-66527454FF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852EF0F-5347-6AF3-38BF-A8A827C2E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8091CB26-3EB4-0676-D927-7814BF46F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0CAF2-DBEA-A44C-D51D-2813BDF9D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ea typeface="+mn-ea"/>
              </a:defRPr>
            </a:lvl1pPr>
          </a:lstStyle>
          <a:p>
            <a:pPr>
              <a:defRPr/>
            </a:pPr>
            <a:fld id="{00403733-81BE-4267-86D0-75E54B636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3D771DE2-2F9C-9B63-7BE9-CE66F8A3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F643495F-15CD-630C-AA7A-2D022F0E9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44F0FD0D-99AC-749B-6085-2340DBE8A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9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185B683-2FF5-F7D7-89B9-62AF4596C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101" name="Text Placeholder 7">
            <a:extLst>
              <a:ext uri="{FF2B5EF4-FFF2-40B4-BE49-F238E27FC236}">
                <a16:creationId xmlns:a16="http://schemas.microsoft.com/office/drawing/2014/main" id="{5BA8EEDA-E52F-7690-A356-C531A3263A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ABDCD93-71BC-FEF8-398E-8C446B2FC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2E77A05-2C84-39DE-350F-F80C38C10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70B5D-3AFF-11CD-D5E9-91D1896CF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ea typeface="+mn-ea"/>
              </a:defRPr>
            </a:lvl1pPr>
          </a:lstStyle>
          <a:p>
            <a:pPr>
              <a:defRPr/>
            </a:pPr>
            <a:fld id="{6B096E34-F874-4F68-8554-3CCACFFCD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F700D696-70D0-2E79-36DD-43CBA44A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D2A49D09-E888-DA96-DD2B-47535C962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BAE79917-39B2-FF54-7651-4E8DD9EED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0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sc.org/nsba/design-resources/nsba-splic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236E206F-EE01-4EFE-9B7D-2C42D8455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10" y="210026"/>
            <a:ext cx="11582401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Welcome to Monthly Webinar 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Innovative Bridge Technologies / Accelerated Bridge Construction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Ultra-High Performance Concrete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Link Slab Design and Construction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Sponsored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Innovative Bridge Technologies / Accelerated Bridge Construction - University Transportation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(IBT/ABC-UTC) at Florida International University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Website: abc-utc.fiu.edu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Email: abc@fiu.edu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April 18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2024 – 1:00 p.m. to 2:15 p.m. Eastern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5AA190FE-9810-4B5D-B15A-015E9F737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023" y="4542311"/>
            <a:ext cx="3010104" cy="7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E0E9EE-8694-C180-3A5A-113FA4E76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7675" y="5549121"/>
            <a:ext cx="13811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99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13, 14 and 15,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96" y="2490683"/>
            <a:ext cx="6865142" cy="210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Professor Mark A. Finlayson, FIU, MIT educated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3850170"/>
            <a:ext cx="762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Artificial Intelligence, and Why Should Bridge Engineers Care?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2487D-0826-70AA-17FA-9578F7848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734" y="2607707"/>
            <a:ext cx="2861948" cy="3748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4F29D-3499-604C-B3FB-052B78DB5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123" y="5277357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13, 14 and 15,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2551734"/>
            <a:ext cx="741773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Benjamin A. Graybeal, Ph.D, P.E., U.S. Federal Highway Administration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3798555"/>
            <a:ext cx="66573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de-CH" sz="3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olutions that Move the Needle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EDF93-1C28-5A01-D777-81565E1F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50" y="2676816"/>
            <a:ext cx="2725803" cy="3831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336409-1430-78FB-B196-2BFB35C8D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274" y="5310695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9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442361" y="1890535"/>
            <a:ext cx="11421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Travel Scholarships are available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For U.S. State and County Bridge Engineers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38238" y="160438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13, 14 and 15,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6623A-CEDE-FD67-9F9E-F4BEF5BED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03" y="5263926"/>
            <a:ext cx="1440845" cy="1475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A7FF1B-2D0F-3493-2F17-42970C44C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99" y="5517166"/>
            <a:ext cx="1570609" cy="118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3BA62-5964-CD85-F180-A285E5899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508" y="5317935"/>
            <a:ext cx="1881567" cy="14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144E0-EA2A-D0C2-30CD-E47AA137E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03F0FC72-576A-7DE1-D3D0-BCCABAFC2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6D997-0DFB-88C1-78C8-DB341400D55C}"/>
              </a:ext>
            </a:extLst>
          </p:cNvPr>
          <p:cNvSpPr txBox="1"/>
          <p:nvPr/>
        </p:nvSpPr>
        <p:spPr>
          <a:xfrm>
            <a:off x="237573" y="1431400"/>
            <a:ext cx="114211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Opportunities are available to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exhibit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Space is limited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533C0-BAFD-97C5-4B17-6C2B7A27C8F4}"/>
              </a:ext>
            </a:extLst>
          </p:cNvPr>
          <p:cNvSpPr txBox="1"/>
          <p:nvPr/>
        </p:nvSpPr>
        <p:spPr>
          <a:xfrm>
            <a:off x="1138238" y="160438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13, 14 and 15,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F6FDC-1776-88A5-D6F3-A58B5CA61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03" y="5263926"/>
            <a:ext cx="1440845" cy="1475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6C638-88BE-1EC0-AD0F-1172F282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99" y="5517166"/>
            <a:ext cx="1570609" cy="118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6D25E-FAEC-99ED-B927-90CC16D29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508" y="5317935"/>
            <a:ext cx="1881567" cy="14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7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144E0-EA2A-D0C2-30CD-E47AA137E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03F0FC72-576A-7DE1-D3D0-BCCABAFC2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6D997-0DFB-88C1-78C8-DB341400D55C}"/>
              </a:ext>
            </a:extLst>
          </p:cNvPr>
          <p:cNvSpPr txBox="1"/>
          <p:nvPr/>
        </p:nvSpPr>
        <p:spPr>
          <a:xfrm>
            <a:off x="237573" y="1431400"/>
            <a:ext cx="11421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Award Program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533C0-BAFD-97C5-4B17-6C2B7A27C8F4}"/>
              </a:ext>
            </a:extLst>
          </p:cNvPr>
          <p:cNvSpPr txBox="1"/>
          <p:nvPr/>
        </p:nvSpPr>
        <p:spPr>
          <a:xfrm>
            <a:off x="1138238" y="160438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13, 14 and 15,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F6FDC-1776-88A5-D6F3-A58B5CA61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03" y="5263926"/>
            <a:ext cx="1440845" cy="1475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6C638-88BE-1EC0-AD0F-1172F282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99" y="5517166"/>
            <a:ext cx="1570609" cy="118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6D25E-FAEC-99ED-B927-90CC16D29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508" y="5317935"/>
            <a:ext cx="1881567" cy="14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ED46-1D62-56BC-0318-DE54BB765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777D709D-637F-7380-DA2B-3CEF68D40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850F0B-20EB-959F-E910-2362E69A5DAF}"/>
              </a:ext>
            </a:extLst>
          </p:cNvPr>
          <p:cNvSpPr txBox="1"/>
          <p:nvPr/>
        </p:nvSpPr>
        <p:spPr>
          <a:xfrm>
            <a:off x="156611" y="1657026"/>
            <a:ext cx="11421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spread the word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Share with bridge professionals in your area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E9DB8-5C39-01EB-7BAC-3B97D6CB8F54}"/>
              </a:ext>
            </a:extLst>
          </p:cNvPr>
          <p:cNvSpPr txBox="1"/>
          <p:nvPr/>
        </p:nvSpPr>
        <p:spPr>
          <a:xfrm>
            <a:off x="1138238" y="160438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13, 14 and 15,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5EF4A-5B98-39AC-A747-76596294D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42" y="5200974"/>
            <a:ext cx="1440845" cy="147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2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649E7-4F9C-F025-7FB3-BD014DBBF832}"/>
              </a:ext>
            </a:extLst>
          </p:cNvPr>
          <p:cNvSpPr/>
          <p:nvPr/>
        </p:nvSpPr>
        <p:spPr>
          <a:xfrm>
            <a:off x="635000" y="274638"/>
            <a:ext cx="11129963" cy="69928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Upcoming Events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ESWP</a:t>
            </a:r>
            <a:r>
              <a:rPr lang="en-US" sz="4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Engineers’ Society of Western Pennsylvania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anose="020B0600070205080204" pitchFamily="34" charset="-128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anose="020B0600070205080204" pitchFamily="34" charset="-128"/>
              </a:rPr>
              <a:t>International Bridge Conference (IBC)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anose="020B0600070205080204" pitchFamily="34" charset="-128"/>
              </a:rPr>
              <a:t>		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June 3-5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San Antonio, Texas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more information and registration:</a:t>
            </a: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www.eswp.com/bridges/ibcregistration/</a:t>
            </a:r>
          </a:p>
          <a:p>
            <a:pPr marL="0" lvl="1">
              <a:lnSpc>
                <a:spcPct val="108000"/>
              </a:lnSpc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5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649E7-4F9C-F025-7FB3-BD014DBBF832}"/>
              </a:ext>
            </a:extLst>
          </p:cNvPr>
          <p:cNvSpPr/>
          <p:nvPr/>
        </p:nvSpPr>
        <p:spPr>
          <a:xfrm>
            <a:off x="635000" y="274638"/>
            <a:ext cx="11129963" cy="664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Upcoming Events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en-US" sz="48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ACMA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merican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Composites Manufacturing Association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anose="020B0600070205080204" pitchFamily="34" charset="-128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anose="020B0600070205080204" pitchFamily="34" charset="-128"/>
              </a:rPr>
              <a:t>Composites Sustainability Today Conference (CST24)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anose="020B0600070205080204" pitchFamily="34" charset="-128"/>
              </a:rPr>
              <a:t>Preparing Your Business for the Future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anose="020B0600070205080204" pitchFamily="34" charset="-128"/>
              </a:rPr>
              <a:t>		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June 4 - 6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Denver, Colorado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more information and registration:  https://acma-org.my.site.com/csft24/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>
              <a:lnSpc>
                <a:spcPct val="108000"/>
              </a:lnSpc>
              <a:defRPr/>
            </a:pP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649E7-4F9C-F025-7FB3-BD014DBBF832}"/>
              </a:ext>
            </a:extLst>
          </p:cNvPr>
          <p:cNvSpPr/>
          <p:nvPr/>
        </p:nvSpPr>
        <p:spPr>
          <a:xfrm>
            <a:off x="635000" y="274638"/>
            <a:ext cx="11129963" cy="637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Upcoming Events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Canadian Assoc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Earthquake Engineering and Seismology and Carleton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anose="020B0600070205080204" pitchFamily="34" charset="-128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anose="020B0600070205080204" pitchFamily="34" charset="-128"/>
              </a:rPr>
              <a:t>4th International Bridge Seismic Workshop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anose="020B0600070205080204" pitchFamily="34" charset="-128"/>
              </a:rPr>
              <a:t>	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August 11-14, 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Ottawa, Ontario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Abstract Submission Deadline – April 30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more information and registration:  https://carleton.ca/4ibsw/registration/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7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649E7-4F9C-F025-7FB3-BD014DBBF832}"/>
              </a:ext>
            </a:extLst>
          </p:cNvPr>
          <p:cNvSpPr/>
          <p:nvPr/>
        </p:nvSpPr>
        <p:spPr>
          <a:xfrm>
            <a:off x="635000" y="274638"/>
            <a:ext cx="11129963" cy="65753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anose="020B0600070205080204" pitchFamily="34" charset="-128"/>
              </a:rPr>
              <a:t>                 News of Note: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AISC - NSBA</a:t>
            </a:r>
            <a:r>
              <a:rPr lang="en-US" sz="4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American Institute of Steel Construction –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National Steel Bridge Alliance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anose="020B0600070205080204" pitchFamily="34" charset="-128"/>
              </a:rPr>
              <a:t>Bolted Splice Spreadsheet – Update Released (version 3.15)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anose="020B0600070205080204" pitchFamily="34" charset="-128"/>
              </a:rPr>
              <a:t>		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https://www.aisc.org/nsba/design-resources/nsba-splice/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more information contact Vin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Bartucca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bartucca@steelbridges.org</a:t>
            </a:r>
          </a:p>
          <a:p>
            <a:pPr marL="0" lvl="1">
              <a:lnSpc>
                <a:spcPct val="108000"/>
              </a:lnSpc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B90137-A5C4-4F7D-95BA-0A33C485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40" y="114001"/>
            <a:ext cx="2799450" cy="2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15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2989-DEEA-5C2D-3BF7-2FCDF28F6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EA545-72CB-4434-3900-41A3AEFB5777}"/>
              </a:ext>
            </a:extLst>
          </p:cNvPr>
          <p:cNvSpPr/>
          <p:nvPr/>
        </p:nvSpPr>
        <p:spPr>
          <a:xfrm>
            <a:off x="293129" y="272338"/>
            <a:ext cx="11605741" cy="597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Today’s Monthly Webinar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IBT/ABC Announcements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          					(10 minutes)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Featured Presentation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          					(35-40 minutes)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ltra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-High Performance Concrete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Link Slab Design and Construction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1D1D1D"/>
                </a:solidFill>
                <a:effectLst/>
                <a:latin typeface="Roboto Slab"/>
              </a:rPr>
              <a:t>Jim Scarlata, P.E., </a:t>
            </a:r>
            <a:r>
              <a:rPr lang="en-US" sz="2000" b="0" i="0" dirty="0">
                <a:solidFill>
                  <a:srgbClr val="1D1D1D"/>
                </a:solidFill>
                <a:effectLst/>
                <a:latin typeface="Roboto Slab"/>
              </a:rPr>
              <a:t>Assistant Director of the Structures Bureau,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dirty="0">
                <a:solidFill>
                  <a:srgbClr val="1D1D1D"/>
                </a:solidFill>
                <a:effectLst/>
                <a:latin typeface="Roboto Slab"/>
              </a:rPr>
              <a:t>New York State Department of Transportation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Question and Answer Session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				 	(15+ minutes)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Please post your questions in the question box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0DE17-9540-D3D5-C9C3-2F6B9FA5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0EED3-C72C-4DD8-B201-379684F211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F4D7A-5F33-EF28-47E5-418A8D930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041" y="136525"/>
            <a:ext cx="1207825" cy="9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25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6C14FD-FFD7-4B2A-BCA4-D478821DCBB2}"/>
              </a:ext>
            </a:extLst>
          </p:cNvPr>
          <p:cNvSpPr/>
          <p:nvPr/>
        </p:nvSpPr>
        <p:spPr>
          <a:xfrm>
            <a:off x="504967" y="243240"/>
            <a:ext cx="1119116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Quarterly Research Seminar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Friday, </a:t>
            </a:r>
            <a:r>
              <a:rPr lang="en-US" sz="2800" dirty="0">
                <a:solidFill>
                  <a:prstClr val="black"/>
                </a:solidFill>
                <a:latin typeface="Arial" charset="0"/>
              </a:rPr>
              <a:t>April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26, 2024 – 1:00-2:15 p.m. Eastern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(Certificate of Attendance provided)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Featured Project: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Insights into the Pull-Off Strength of Polymer Concrete and the Effects of Nanomodifications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D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en-US" sz="2400" b="1" dirty="0" err="1">
                <a:solidFill>
                  <a:srgbClr val="1D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Akbarpour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Ph.D. Student</a:t>
            </a:r>
            <a:r>
              <a:rPr lang="en-US" sz="2400" dirty="0">
                <a:solidFill>
                  <a:srgbClr val="1D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D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Shreya Vemuganti, </a:t>
            </a:r>
            <a:r>
              <a:rPr lang="en-US" sz="2400" dirty="0">
                <a:solidFill>
                  <a:srgbClr val="1D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Ph.D., Assistant Professor, Principle Investigator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D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ABC-UTC at The University of Oklahoma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Register Now!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1EEC77-B5A3-4447-ADDA-925A7811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0EED3-C72C-4DD8-B201-379684F211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3CABF-112F-9F51-2F3D-D8482DEC3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675" y="5549121"/>
            <a:ext cx="1381125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95D5A-177E-4540-A4A2-E9D62C663740}"/>
              </a:ext>
            </a:extLst>
          </p:cNvPr>
          <p:cNvSpPr/>
          <p:nvPr/>
        </p:nvSpPr>
        <p:spPr>
          <a:xfrm>
            <a:off x="308919" y="242079"/>
            <a:ext cx="11679881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Next Monthly Webinar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Thursday, May 16, 2024 – 1:00-2:15 p.m. Eastern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(Certificate of Attendance provided)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Featured Presentation: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BTC Method for the Evaluation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In-Place Bridge Cables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Khaled Mahmoud,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Ph.D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P.E.,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Chief Bridge Engineer, BTC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Mark your Calendars!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3AF17-9C9A-4BA9-A40E-A303A074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0EED3-C72C-4DD8-B201-379684F211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1F8C7-EBEE-2945-79B0-29B90A30F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048" y="5708114"/>
            <a:ext cx="13811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82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95D5A-177E-4540-A4A2-E9D62C663740}"/>
              </a:ext>
            </a:extLst>
          </p:cNvPr>
          <p:cNvSpPr/>
          <p:nvPr/>
        </p:nvSpPr>
        <p:spPr>
          <a:xfrm>
            <a:off x="308919" y="242079"/>
            <a:ext cx="11679881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In-Depth Web Training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Tuesday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September 10, 2024 – 11:00-3:15 p.m. Eastern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(Certificate of Attendance provided)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Innovations in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Ultra-High Performance Concrete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Mark your Calendars!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3AF17-9C9A-4BA9-A40E-A303A074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0EED3-C72C-4DD8-B201-379684F211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1F8C7-EBEE-2945-79B0-29B90A30F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048" y="5708114"/>
            <a:ext cx="13811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79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2989-DEEA-5C2D-3BF7-2FCDF28F6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EA545-72CB-4434-3900-41A3AEFB5777}"/>
              </a:ext>
            </a:extLst>
          </p:cNvPr>
          <p:cNvSpPr/>
          <p:nvPr/>
        </p:nvSpPr>
        <p:spPr>
          <a:xfrm>
            <a:off x="293129" y="272338"/>
            <a:ext cx="11605741" cy="597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Today’s Monthly Webinar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IBT/ABC Announcements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          					(10 minutes)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Featured Presentation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          					(35-40 minutes)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ltra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-High Performance Concrete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Link Slab Design and Construction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1D1D1D"/>
                </a:solidFill>
                <a:effectLst/>
                <a:latin typeface="Roboto Slab"/>
              </a:rPr>
              <a:t>Jim Scarlata, P.E., </a:t>
            </a:r>
            <a:r>
              <a:rPr lang="en-US" sz="2000" b="0" i="0" dirty="0">
                <a:solidFill>
                  <a:srgbClr val="1D1D1D"/>
                </a:solidFill>
                <a:effectLst/>
                <a:latin typeface="Roboto Slab"/>
              </a:rPr>
              <a:t>Assistant Director of the Structures Bureau,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dirty="0">
                <a:solidFill>
                  <a:srgbClr val="1D1D1D"/>
                </a:solidFill>
                <a:effectLst/>
                <a:latin typeface="Roboto Slab"/>
              </a:rPr>
              <a:t>New York State Department of Transportation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Question and Answer Session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				 	(15+ minutes)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Please post your questions in the question box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0DE17-9540-D3D5-C9C3-2F6B9FA5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0EED3-C72C-4DD8-B201-379684F211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F4D7A-5F33-EF28-47E5-418A8D930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041" y="136525"/>
            <a:ext cx="1207825" cy="9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5A58A-9DFD-D50B-C53B-93A099F84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BC096CA5-7EBD-D756-50FE-F3506AE0C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21C64-4ACE-A26C-9855-28B4A0E6112F}"/>
              </a:ext>
            </a:extLst>
          </p:cNvPr>
          <p:cNvSpPr txBox="1"/>
          <p:nvPr/>
        </p:nvSpPr>
        <p:spPr>
          <a:xfrm>
            <a:off x="104775" y="1272665"/>
            <a:ext cx="114211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 have received record number of abstracts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CALL FOR ABSTRACTS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Extended Deadline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ay 30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60806-538A-8234-4E41-388A01FC9F42}"/>
              </a:ext>
            </a:extLst>
          </p:cNvPr>
          <p:cNvSpPr txBox="1"/>
          <p:nvPr/>
        </p:nvSpPr>
        <p:spPr>
          <a:xfrm>
            <a:off x="1309689" y="160438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13, 14 and 15,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55BF8-4E64-B481-DBBF-E9DE62A5D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03" y="5263926"/>
            <a:ext cx="1440845" cy="1475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F1D4B6-D314-62CB-9714-7608B3459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99" y="5517166"/>
            <a:ext cx="1570609" cy="118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B511EF-C394-938E-6FEB-B7BE28C71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508" y="5317935"/>
            <a:ext cx="1881567" cy="14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4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EA90E803-B9C6-4E95-9554-6222792DD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2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D99FF-6A9F-B6CE-1790-5DF268FF01C2}"/>
              </a:ext>
            </a:extLst>
          </p:cNvPr>
          <p:cNvSpPr txBox="1"/>
          <p:nvPr/>
        </p:nvSpPr>
        <p:spPr>
          <a:xfrm>
            <a:off x="933451" y="38102"/>
            <a:ext cx="1184761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2024 World Bridge Engineering Conference</a:t>
            </a:r>
          </a:p>
          <a:p>
            <a:pPr defTabSz="685800">
              <a:defRPr/>
            </a:pPr>
            <a:endParaRPr lang="en-US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D63D99-5E23-6677-4396-5712BB79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1" y="899997"/>
            <a:ext cx="9879233" cy="59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3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2B551-C676-3A33-B3C4-4DC0611B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0149" cy="71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7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13, 14 and 15,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46" y="2289923"/>
            <a:ext cx="688474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Knott, PE,  Senior Vice President Emeritus, with Moffatt &amp; Nichol.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1" descr="A person in a suit and tie&#10;&#10;Description automatically generated">
            <a:extLst>
              <a:ext uri="{FF2B5EF4-FFF2-40B4-BE49-F238E27FC236}">
                <a16:creationId xmlns:a16="http://schemas.microsoft.com/office/drawing/2014/main" id="{11F153F3-20F7-7582-AF0B-177F508FE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18" y="2488482"/>
            <a:ext cx="2989355" cy="37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3849396"/>
            <a:ext cx="76247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bridge designers should know about ships colliding with bridges and how to prevent collapse.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DB8A2D-5B6C-A4ED-2DCE-314CF4CF0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198" y="5315457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13, 14 and 15,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569607"/>
            <a:ext cx="682466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Changsu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Shim, PhD,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Professor, Department of Civil, Environmental Engineering and Urban Design, Chung-Ang University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078366"/>
            <a:ext cx="762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Digitalized highway bridge construction using smart technologies in Korea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41175-661B-D761-1959-3AAE1B424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913" y="2645008"/>
            <a:ext cx="2871525" cy="3691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818F4B-CD86-C5CC-F455-66E5CD0C6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123" y="5324983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5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13, 14 and 15,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41" y="2295449"/>
            <a:ext cx="73052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Eugen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Brühwiler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Prof.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Ph.D., P.E., Swiss Federal Institute of Technology (EPFL) Lausanne, Switzerland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08" y="3854932"/>
            <a:ext cx="762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Current developments in Europe in rescuing existing bridges with UHPC</a:t>
            </a:r>
            <a:endParaRPr kumimoji="0" lang="en-US" alt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DFA3C-EB3E-0D03-849E-F44AEF260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459" y="2636814"/>
            <a:ext cx="2953654" cy="3107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F0751-AF82-606B-9A80-3F648EE7C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218" y="5305933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13, 14 and 15,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02" y="2375027"/>
            <a:ext cx="68847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Atorod Azizinamini, PhD, PE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28" y="3613517"/>
            <a:ext cx="70532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44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3D printing with concrete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01558-31F2-9BAA-EE7E-20E77AA2C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582" y="2594479"/>
            <a:ext cx="3503146" cy="296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8EE486-E6C6-A686-4FF2-E44ACC490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7561" y="5320220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2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15074</TotalTime>
  <Words>2269</Words>
  <Application>Microsoft Office PowerPoint</Application>
  <PresentationFormat>Widescreen</PresentationFormat>
  <Paragraphs>380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Century Gothic</vt:lpstr>
      <vt:lpstr>Franklin Gothic Book</vt:lpstr>
      <vt:lpstr>Franklin Gothic Medium</vt:lpstr>
      <vt:lpstr>Roboto Slab</vt:lpstr>
      <vt:lpstr>Times New Roman</vt:lpstr>
      <vt:lpstr>Wingdings 2</vt:lpstr>
      <vt:lpstr>Wingdings 3</vt:lpstr>
      <vt:lpstr>Trek</vt:lpstr>
      <vt:lpstr>Slice</vt:lpstr>
      <vt:lpstr>11_Trek</vt:lpstr>
      <vt:lpstr>8_Trek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Crowell</dc:creator>
  <cp:lastModifiedBy>Kathy Crowell</cp:lastModifiedBy>
  <cp:revision>33</cp:revision>
  <cp:lastPrinted>2023-12-14T21:05:41Z</cp:lastPrinted>
  <dcterms:created xsi:type="dcterms:W3CDTF">2023-11-09T15:29:08Z</dcterms:created>
  <dcterms:modified xsi:type="dcterms:W3CDTF">2024-04-18T17:48:57Z</dcterms:modified>
</cp:coreProperties>
</file>